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69" r:id="rId2"/>
  </p:sldMasterIdLst>
  <p:notesMasterIdLst>
    <p:notesMasterId r:id="rId15"/>
  </p:notesMasterIdLst>
  <p:handoutMasterIdLst>
    <p:handoutMasterId r:id="rId16"/>
  </p:handoutMasterIdLst>
  <p:sldIdLst>
    <p:sldId id="358" r:id="rId3"/>
    <p:sldId id="364" r:id="rId4"/>
    <p:sldId id="351" r:id="rId5"/>
    <p:sldId id="360" r:id="rId6"/>
    <p:sldId id="352" r:id="rId7"/>
    <p:sldId id="340" r:id="rId8"/>
    <p:sldId id="341" r:id="rId9"/>
    <p:sldId id="342" r:id="rId10"/>
    <p:sldId id="343" r:id="rId11"/>
    <p:sldId id="363" r:id="rId12"/>
    <p:sldId id="362" r:id="rId13"/>
    <p:sldId id="361" r:id="rId14"/>
  </p:sldIdLst>
  <p:sldSz cx="9144000" cy="5143500" type="screen16x9"/>
  <p:notesSz cx="6858000" cy="9144000"/>
  <p:custDataLst>
    <p:tags r:id="rId17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BETTA - Contractor" initials="AB-C" lastIdx="0" clrIdx="0">
    <p:extLst>
      <p:ext uri="{19B8F6BF-5375-455C-9EA6-DF929625EA0E}">
        <p15:presenceInfo xmlns:p15="http://schemas.microsoft.com/office/powerpoint/2012/main" userId="S-1-5-21-321473557-24717915-311576647-82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3B9"/>
    <a:srgbClr val="B42573"/>
    <a:srgbClr val="E17805"/>
    <a:srgbClr val="4C9A55"/>
    <a:srgbClr val="A45942"/>
    <a:srgbClr val="E1CD00"/>
    <a:srgbClr val="C3D600"/>
    <a:srgbClr val="253746"/>
    <a:srgbClr val="7D7EAB"/>
    <a:srgbClr val="309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 autoAdjust="0"/>
    <p:restoredTop sz="97275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120" y="6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658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AA1D5-793E-4E94-BAB7-DD32FFBD9EF4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9E981-606E-44E3-84EC-A545FEAA2E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080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3C59-2FF6-4AB1-B669-D867F96BEC87}" type="datetimeFigureOut">
              <a:rPr lang="fr-FR" smtClean="0"/>
              <a:t>31/01/2022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DD6AE-C7E3-46F7-AC1B-8A4570A68F3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07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0134-9311-4C49-9E95-3A94D8488EC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29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Voici un résumé de ce que vous venez de voir.</a:t>
            </a:r>
          </a:p>
          <a:p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validation d’une demande d’achat est la deuxième étape du processus achat. Elle est nécessaire pour qu’une demande d’achat soit transformée en commande.</a:t>
            </a:r>
          </a:p>
          <a:p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stratégie de validation d’une demande d’achat fait intervenir plusieurs acteurs possédant chacun une clé de validation qui lui est propre.</a:t>
            </a:r>
          </a:p>
          <a:p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envoyer des notifications aux valideurs, il existe une messagerie interne : SBWP qui contient toutes les notifications nécessaires à la validation d’une demande d’achat.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00134-9311-4C49-9E95-3A94D8488EC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38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Il existe une véritable stratégie pour valider une demande d’achat.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Le processus de validation est le suivant : une fois la demande d’achat créée, un circuit de validation est généré par le système. </a:t>
            </a:r>
            <a:r>
              <a:rPr lang="fr-FR" sz="12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</a:t>
            </a:r>
            <a:r>
              <a:rPr lang="fr-FR" sz="1200" b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détermination du circuit de validation </a:t>
            </a:r>
            <a:r>
              <a:rPr lang="fr-FR" sz="12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 réalisé par le </a:t>
            </a:r>
            <a:r>
              <a:rPr lang="fr-FR" sz="1200" b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système et est fonction de critères comme le type d’imputation, le montant de la</a:t>
            </a:r>
            <a:r>
              <a:rPr lang="fr-FR" sz="1200" b="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demande, la nature de l’achat, etc.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Ce circuit défini une succession de valideurs en commençant par le créateur suivi de valideurs métiers.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Chaque valideur</a:t>
            </a:r>
            <a:r>
              <a:rPr lang="fr-FR" sz="120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possède une clé de validation qui lui est propre : à </a:t>
            </a:r>
            <a:r>
              <a:rPr lang="fr-FR" sz="1200" b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clé correspond un unique valideur.</a:t>
            </a:r>
            <a:r>
              <a:rPr lang="fr-FR" sz="1200" b="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fr-FR" sz="1200" b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 clés sont </a:t>
            </a:r>
            <a:r>
              <a:rPr lang="fr-FR" sz="12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 objets d’autorisation, c’est-à-dire que</a:t>
            </a:r>
            <a:r>
              <a:rPr lang="fr-FR" sz="120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c’est grâce à elle qu’un acteur métier va approuver ou non une demande</a:t>
            </a:r>
            <a:r>
              <a:rPr lang="fr-FR" sz="12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Voici un exemple de </a:t>
            </a:r>
            <a:r>
              <a:rPr lang="fr-FR" sz="1200" b="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fr-FR" sz="1400" b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équence de validation </a:t>
            </a:r>
            <a:r>
              <a:rPr lang="fr-FR" sz="1400" b="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L’</a:t>
            </a:r>
            <a:r>
              <a:rPr lang="fr-FR" sz="1200" b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apposition </a:t>
            </a:r>
            <a:r>
              <a:rPr lang="fr-FR" sz="12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clé </a:t>
            </a:r>
            <a:r>
              <a:rPr lang="fr-FR" sz="1400" b="0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11</a:t>
            </a:r>
            <a:r>
              <a:rPr lang="fr-FR" sz="12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est attendue de la part du valideur André Jaja. </a:t>
            </a:r>
            <a:r>
              <a:rPr lang="fr-FR" sz="120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2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fois l’apposition effectuée, le prochain valideur est Philippe </a:t>
            </a:r>
            <a:r>
              <a:rPr lang="fr-FR" sz="1200" dirty="0" err="1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Marmar</a:t>
            </a:r>
            <a:r>
              <a:rPr lang="fr-FR" sz="12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qui</a:t>
            </a:r>
            <a:r>
              <a:rPr lang="fr-FR" sz="120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va lui apposer la </a:t>
            </a:r>
            <a:r>
              <a:rPr lang="fr-FR" sz="12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clé</a:t>
            </a:r>
            <a:r>
              <a:rPr lang="fr-FR" sz="120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12.</a:t>
            </a:r>
            <a:endParaRPr lang="fr-FR" sz="12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Enfin, un code de lancement  détermine le statut de la demande : </a:t>
            </a:r>
            <a:r>
              <a:rPr lang="fr-FR" sz="1200" b="1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fr-FR" sz="120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pour à viser, </a:t>
            </a:r>
            <a:r>
              <a:rPr lang="fr-FR" sz="1200" b="1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fr-FR" sz="120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pour à valider et </a:t>
            </a:r>
            <a:r>
              <a:rPr lang="fr-FR" sz="1200" b="1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fr-FR" sz="1200" baseline="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pour DA Lancée</a:t>
            </a:r>
            <a:endParaRPr lang="fr-FR" sz="12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00134-9311-4C49-9E95-3A94D8488EC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0134-9311-4C49-9E95-3A94D8488EC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29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Imaginons maintenant que Bernard SES, qui est le prochain à devoir valider la demande d’achat, décide de la refuser.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Pour cela, il doit double-cliquer sur la notification dans sa messagerie SBWP, puis cliquer sur « Refuser » dans l’onglet « Stratégie de lancement 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C’est ainsi qu’il va apposer un témoin de refus.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0134-9311-4C49-9E95-3A94D8488EC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14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Lors de l’apposition du témoin de refus, le valideur, Bernard SES dans cet exemple, doit commenter son refus dans la fenêtre qui est apparue.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 la sauvegarde, il voit le message en bas de son écran « Le lancement a été refusé » lui montrant que l’action a bien été réalisée.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Retournons dans la messagerie SBWP du créateur de la demande. Vous pouvez constater que suite au refus de Bernard SES, Christian FUFU, le créateur, a reçu une notification de refus.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En complément de cette notification, le créateur reçoit également un message dans sa boite mail externe.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Nous vous proposons maintenant de visualiser la démonstration dont le lien s’affiche maintenant sur votre écran.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0134-9311-4C49-9E95-3A94D8488EC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14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Par la suite, le créateur a la possibilité de lever le témoin de refus dont il a reçu la notification dans sa messagerie SBWP. Pour cela, il doit double-cliquer sur la notification et cliquer sur « Réinitialiser le refus » pour lever le témoin.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0134-9311-4C49-9E95-3A94D8488EC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14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Le fait de lever le témoin de refus, va générer un nouveau circuit de validation dans l’ERP France. Pour le voir, cliquez sur l’icône de « rafraichissement », le circuit est mis à jour dans l’onglet « Stratégie lancement 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00134-9311-4C49-9E95-3A94D8488EC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14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669C7-B71E-43D7-9726-1688CFC8A8CE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46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Voici un résumé de ce que vous venez de voir.</a:t>
            </a:r>
          </a:p>
          <a:p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validation d’une demande d’achat est la deuxième étape du processus achat. Elle est nécessaire pour qu’une demande d’achat soit transformée en commande.</a:t>
            </a:r>
          </a:p>
          <a:p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stratégie de validation d’une demande d’achat fait intervenir plusieurs acteurs possédant chacun une clé de validation qui lui est propre.</a:t>
            </a:r>
          </a:p>
          <a:p>
            <a:r>
              <a:rPr lang="fr-F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envoyer des notifications aux valideurs, il existe une messagerie interne : SBWP qui contient toutes les notifications nécessaires à la validation d’une demande d’achat.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00134-9311-4C49-9E95-3A94D8488EC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7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quette%20D&#233;roul&#233;.pptx#-1,25,M&#233;tier &#8211; Liste des Activit&#233;s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svg"/><Relationship Id="rId18" Type="http://schemas.openxmlformats.org/officeDocument/2006/relationships/image" Target="../media/image4.png"/><Relationship Id="rId3" Type="http://schemas.openxmlformats.org/officeDocument/2006/relationships/image" Target="../media/image14.png"/><Relationship Id="rId21" Type="http://schemas.openxmlformats.org/officeDocument/2006/relationships/image" Target="../media/image6.png"/><Relationship Id="rId7" Type="http://schemas.openxmlformats.org/officeDocument/2006/relationships/image" Target="../media/image7.svg"/><Relationship Id="rId12" Type="http://schemas.openxmlformats.org/officeDocument/2006/relationships/image" Target="../media/image9.png"/><Relationship Id="rId17" Type="http://schemas.openxmlformats.org/officeDocument/2006/relationships/image" Target="../media/image13.svg"/><Relationship Id="rId25" Type="http://schemas.openxmlformats.org/officeDocument/2006/relationships/image" Target="../media/image19.svg"/><Relationship Id="rId2" Type="http://schemas.openxmlformats.org/officeDocument/2006/relationships/slide" Target="../slides/slide6.xml"/><Relationship Id="rId16" Type="http://schemas.openxmlformats.org/officeDocument/2006/relationships/image" Target="../media/image8.png"/><Relationship Id="rId20" Type="http://schemas.openxmlformats.org/officeDocument/2006/relationships/image" Target="../media/image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24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23" Type="http://schemas.openxmlformats.org/officeDocument/2006/relationships/image" Target="../media/image16.png"/><Relationship Id="rId10" Type="http://schemas.openxmlformats.org/officeDocument/2006/relationships/image" Target="../media/image13.png"/><Relationship Id="rId19" Type="http://schemas.openxmlformats.org/officeDocument/2006/relationships/image" Target="../media/image5.svg"/><Relationship Id="rId4" Type="http://schemas.openxmlformats.org/officeDocument/2006/relationships/image" Target="../media/image11.svg"/><Relationship Id="rId9" Type="http://schemas.openxmlformats.org/officeDocument/2006/relationships/image" Target="../media/image24.svg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0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0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0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0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sv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0.svg"/><Relationship Id="rId18" Type="http://schemas.openxmlformats.org/officeDocument/2006/relationships/image" Target="../media/image4.png"/><Relationship Id="rId26" Type="http://schemas.openxmlformats.org/officeDocument/2006/relationships/image" Target="../media/image22.png"/><Relationship Id="rId3" Type="http://schemas.openxmlformats.org/officeDocument/2006/relationships/image" Target="../media/image14.png"/><Relationship Id="rId21" Type="http://schemas.openxmlformats.org/officeDocument/2006/relationships/image" Target="../media/image6.png"/><Relationship Id="rId7" Type="http://schemas.openxmlformats.org/officeDocument/2006/relationships/image" Target="../media/image70.svg"/><Relationship Id="rId12" Type="http://schemas.openxmlformats.org/officeDocument/2006/relationships/image" Target="../media/image9.png"/><Relationship Id="rId17" Type="http://schemas.openxmlformats.org/officeDocument/2006/relationships/image" Target="../media/image130.svg"/><Relationship Id="rId25" Type="http://schemas.openxmlformats.org/officeDocument/2006/relationships/image" Target="../media/image210.svg"/><Relationship Id="rId2" Type="http://schemas.openxmlformats.org/officeDocument/2006/relationships/slide" Target="../slides/slide4.xml"/><Relationship Id="rId16" Type="http://schemas.openxmlformats.org/officeDocument/2006/relationships/image" Target="../media/image8.png"/><Relationship Id="rId20" Type="http://schemas.openxmlformats.org/officeDocument/2006/relationships/image" Target="../media/image90.svg"/><Relationship Id="rId29" Type="http://schemas.openxmlformats.org/officeDocument/2006/relationships/image" Target="../media/image30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25.svg"/><Relationship Id="rId24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90.svg"/><Relationship Id="rId23" Type="http://schemas.openxmlformats.org/officeDocument/2006/relationships/image" Target="../media/image16.png"/><Relationship Id="rId28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50.svg"/><Relationship Id="rId4" Type="http://schemas.openxmlformats.org/officeDocument/2006/relationships/image" Target="../media/image110.svg"/><Relationship Id="rId9" Type="http://schemas.openxmlformats.org/officeDocument/2006/relationships/image" Target="../media/image23.svg"/><Relationship Id="rId14" Type="http://schemas.openxmlformats.org/officeDocument/2006/relationships/image" Target="../media/image10.png"/><Relationship Id="rId22" Type="http://schemas.openxmlformats.org/officeDocument/2006/relationships/image" Target="../media/image15.png"/><Relationship Id="rId27" Type="http://schemas.openxmlformats.org/officeDocument/2006/relationships/image" Target="../media/image17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2.xml"/><Relationship Id="rId19" Type="http://schemas.openxmlformats.org/officeDocument/2006/relationships/image" Target="../media/image3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 -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</p:txBody>
      </p:sp>
    </p:spTree>
    <p:extLst>
      <p:ext uri="{BB962C8B-B14F-4D97-AF65-F5344CB8AC3E}">
        <p14:creationId xmlns:p14="http://schemas.microsoft.com/office/powerpoint/2010/main" val="220179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 des Activi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5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fr-FR" noProof="0" dirty="0"/>
              <a:t>Synthèse des Activités</a:t>
            </a:r>
          </a:p>
        </p:txBody>
      </p:sp>
      <p:pic>
        <p:nvPicPr>
          <p:cNvPr id="6" name="Graphique 10" descr="Cible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EFD14CB1-CC81-4864-8B98-6665E4A128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3221" y="1105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1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 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5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fr-FR" noProof="0" dirty="0"/>
              <a:t>Mode Op</a:t>
            </a:r>
          </a:p>
        </p:txBody>
      </p:sp>
      <p:pic>
        <p:nvPicPr>
          <p:cNvPr id="4" name="Graphique 11" descr="Empreintes">
            <a:hlinkClick r:id="rId2" action="ppaction://hlinkpres?slideindex=25&amp;slidetitle=Métier – Liste des Activités"/>
            <a:extLst>
              <a:ext uri="{FF2B5EF4-FFF2-40B4-BE49-F238E27FC236}">
                <a16:creationId xmlns:a16="http://schemas.microsoft.com/office/drawing/2014/main" id="{75F01306-3422-453F-924D-19383B94E3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5315" y="13152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0560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</p:spPr>
        <p:txBody>
          <a:bodyPr/>
          <a:lstStyle/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450"/>
              </a:spcBef>
              <a:spcAft>
                <a:spcPts val="525"/>
              </a:spcAft>
              <a:defRPr/>
            </a:lvl1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4" name="Graphique 5" descr="Hiérarchie">
            <a:hlinkClick r:id="rId2" action="ppaction://hlinksldjump"/>
            <a:extLst>
              <a:ext uri="{FF2B5EF4-FFF2-40B4-BE49-F238E27FC236}">
                <a16:creationId xmlns:a16="http://schemas.microsoft.com/office/drawing/2014/main" id="{54A457ED-BE73-432D-96FB-6C526F77A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9135" y="5021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67287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66765" y="1"/>
            <a:ext cx="8280000" cy="561836"/>
          </a:xfrm>
          <a:ln>
            <a:noFill/>
          </a:ln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4" name="Graphique 3" descr="Tête avec engrenages">
            <a:hlinkClick r:id="rId2" action="ppaction://hlinksldjump"/>
            <a:extLst>
              <a:ext uri="{FF2B5EF4-FFF2-40B4-BE49-F238E27FC236}">
                <a16:creationId xmlns:a16="http://schemas.microsoft.com/office/drawing/2014/main" id="{F4644943-BA5B-4B47-A419-2C024A361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3451" y="2887874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Graphique 4" descr="Engrenage">
            <a:hlinkClick r:id="rId2" action="ppaction://hlinksldjump"/>
            <a:extLst>
              <a:ext uri="{FF2B5EF4-FFF2-40B4-BE49-F238E27FC236}">
                <a16:creationId xmlns:a16="http://schemas.microsoft.com/office/drawing/2014/main" id="{791D5E61-48EB-413C-907D-D98BC4ABA8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6226" y="1667276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Graphique 9" descr="Système solaire">
            <a:hlinkClick r:id="rId2" action="ppaction://hlinksldjump"/>
            <a:extLst>
              <a:ext uri="{FF2B5EF4-FFF2-40B4-BE49-F238E27FC236}">
                <a16:creationId xmlns:a16="http://schemas.microsoft.com/office/drawing/2014/main" id="{037B4BB2-E306-4169-AA21-B6229F5C5D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7487" y="3551721"/>
            <a:ext cx="396000" cy="396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Graphique 10" descr="Cible">
            <a:hlinkClick r:id="rId2" action="ppaction://hlinksldjump"/>
            <a:extLst>
              <a:ext uri="{FF2B5EF4-FFF2-40B4-BE49-F238E27FC236}">
                <a16:creationId xmlns:a16="http://schemas.microsoft.com/office/drawing/2014/main" id="{EFD14CB1-CC81-4864-8B98-6665E4A128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3451" y="1705192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Graphique 11" descr="Empreintes">
            <a:hlinkClick r:id="rId2" action="ppaction://hlinksldjump"/>
            <a:extLst>
              <a:ext uri="{FF2B5EF4-FFF2-40B4-BE49-F238E27FC236}">
                <a16:creationId xmlns:a16="http://schemas.microsoft.com/office/drawing/2014/main" id="{75F01306-3422-453F-924D-19383B94E3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5487" y="2278194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Graphique 7" descr="Engrenages">
            <a:hlinkClick r:id="rId2" action="ppaction://hlinksldjump"/>
            <a:extLst>
              <a:ext uri="{FF2B5EF4-FFF2-40B4-BE49-F238E27FC236}">
                <a16:creationId xmlns:a16="http://schemas.microsoft.com/office/drawing/2014/main" id="{6E2B827E-F054-4996-908D-18CF4DAD150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26226" y="2206840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Graphique 6" descr="Liste de vérification">
            <a:hlinkClick r:id="rId2" action="ppaction://hlinksldjump"/>
            <a:extLst>
              <a:ext uri="{FF2B5EF4-FFF2-40B4-BE49-F238E27FC236}">
                <a16:creationId xmlns:a16="http://schemas.microsoft.com/office/drawing/2014/main" id="{9B07FA0F-BD21-4FCE-B830-35E1F1BCE2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26226" y="2746194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Espace réservé du contenu 12" descr="Rose des vents">
            <a:hlinkClick r:id="rId2" action="ppaction://hlinksldjump"/>
            <a:extLst>
              <a:ext uri="{FF2B5EF4-FFF2-40B4-BE49-F238E27FC236}">
                <a16:creationId xmlns:a16="http://schemas.microsoft.com/office/drawing/2014/main" id="{DB014B35-7153-4BDB-BE93-2F3EADC762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43725" y="700069"/>
            <a:ext cx="914400" cy="914400"/>
          </a:xfrm>
          <a:prstGeom prst="rect">
            <a:avLst/>
          </a:prstGeom>
        </p:spPr>
      </p:pic>
      <p:pic>
        <p:nvPicPr>
          <p:cNvPr id="12" name="Graphique 14" descr="Domicile">
            <a:hlinkClick r:id="rId2" action="ppaction://hlinksldjump"/>
            <a:extLst>
              <a:ext uri="{FF2B5EF4-FFF2-40B4-BE49-F238E27FC236}">
                <a16:creationId xmlns:a16="http://schemas.microsoft.com/office/drawing/2014/main" id="{AEEE93F5-F654-4161-A01D-4DCDE64E7B3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43725" y="1530016"/>
            <a:ext cx="914400" cy="914400"/>
          </a:xfrm>
          <a:prstGeom prst="rect">
            <a:avLst/>
          </a:prstGeom>
        </p:spPr>
      </p:pic>
      <p:pic>
        <p:nvPicPr>
          <p:cNvPr id="13" name="Espace réservé du contenu 12" descr="Rose des vents">
            <a:hlinkClick r:id="rId2" action="ppaction://hlinksldjump"/>
            <a:extLst>
              <a:ext uri="{FF2B5EF4-FFF2-40B4-BE49-F238E27FC236}">
                <a16:creationId xmlns:a16="http://schemas.microsoft.com/office/drawing/2014/main" id="{DB014B35-7153-4BDB-BE93-2F3EADC762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223" y="1900172"/>
            <a:ext cx="540000" cy="540000"/>
          </a:xfrm>
          <a:prstGeom prst="rect">
            <a:avLst/>
          </a:prstGeom>
        </p:spPr>
      </p:pic>
      <p:pic>
        <p:nvPicPr>
          <p:cNvPr id="14" name="Graphique 3" descr="Tête avec engrenages">
            <a:extLst>
              <a:ext uri="{FF2B5EF4-FFF2-40B4-BE49-F238E27FC236}">
                <a16:creationId xmlns:a16="http://schemas.microsoft.com/office/drawing/2014/main" id="{F4644943-BA5B-4B47-A419-2C024A361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793" y="3298037"/>
            <a:ext cx="540000" cy="540000"/>
          </a:xfrm>
          <a:prstGeom prst="rect">
            <a:avLst/>
          </a:prstGeom>
        </p:spPr>
      </p:pic>
      <p:pic>
        <p:nvPicPr>
          <p:cNvPr id="15" name="Graphique 4" descr="Engrenage">
            <a:extLst>
              <a:ext uri="{FF2B5EF4-FFF2-40B4-BE49-F238E27FC236}">
                <a16:creationId xmlns:a16="http://schemas.microsoft.com/office/drawing/2014/main" id="{791D5E61-48EB-413C-907D-D98BC4ABA8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8223" y="859581"/>
            <a:ext cx="540000" cy="540000"/>
          </a:xfrm>
          <a:prstGeom prst="rect">
            <a:avLst/>
          </a:prstGeom>
        </p:spPr>
      </p:pic>
      <p:pic>
        <p:nvPicPr>
          <p:cNvPr id="16" name="Graphique 5" descr="Hiérarchie">
            <a:extLst>
              <a:ext uri="{FF2B5EF4-FFF2-40B4-BE49-F238E27FC236}">
                <a16:creationId xmlns:a16="http://schemas.microsoft.com/office/drawing/2014/main" id="{54A457ED-BE73-432D-96FB-6C526F77A01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1639" y="4014610"/>
            <a:ext cx="540000" cy="540000"/>
          </a:xfrm>
          <a:prstGeom prst="rect">
            <a:avLst/>
          </a:prstGeom>
        </p:spPr>
      </p:pic>
      <p:pic>
        <p:nvPicPr>
          <p:cNvPr id="17" name="Graphique 6" descr="Liste de vérification">
            <a:extLst>
              <a:ext uri="{FF2B5EF4-FFF2-40B4-BE49-F238E27FC236}">
                <a16:creationId xmlns:a16="http://schemas.microsoft.com/office/drawing/2014/main" id="{9B07FA0F-BD21-4FCE-B830-35E1F1BCE2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8223" y="2444416"/>
            <a:ext cx="540000" cy="540000"/>
          </a:xfrm>
          <a:prstGeom prst="rect">
            <a:avLst/>
          </a:prstGeom>
        </p:spPr>
      </p:pic>
      <p:pic>
        <p:nvPicPr>
          <p:cNvPr id="18" name="Graphique 7" descr="Engrenages">
            <a:extLst>
              <a:ext uri="{FF2B5EF4-FFF2-40B4-BE49-F238E27FC236}">
                <a16:creationId xmlns:a16="http://schemas.microsoft.com/office/drawing/2014/main" id="{6E2B827E-F054-4996-908D-18CF4DAD150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1293" y="4014610"/>
            <a:ext cx="540000" cy="540000"/>
          </a:xfrm>
          <a:prstGeom prst="rect">
            <a:avLst/>
          </a:prstGeom>
        </p:spPr>
      </p:pic>
      <p:pic>
        <p:nvPicPr>
          <p:cNvPr id="19" name="Graphique 8" descr="Œil">
            <a:extLst>
              <a:ext uri="{FF2B5EF4-FFF2-40B4-BE49-F238E27FC236}">
                <a16:creationId xmlns:a16="http://schemas.microsoft.com/office/drawing/2014/main" id="{2BF65325-3349-40D6-BEA0-9F2F6258019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89" y="3551721"/>
            <a:ext cx="540000" cy="540000"/>
          </a:xfrm>
          <a:prstGeom prst="rect">
            <a:avLst/>
          </a:prstGeom>
        </p:spPr>
      </p:pic>
      <p:pic>
        <p:nvPicPr>
          <p:cNvPr id="20" name="Graphique 9" descr="Système solaire">
            <a:extLst>
              <a:ext uri="{FF2B5EF4-FFF2-40B4-BE49-F238E27FC236}">
                <a16:creationId xmlns:a16="http://schemas.microsoft.com/office/drawing/2014/main" id="{037B4BB2-E306-4169-AA21-B6229F5C5D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639" y="3040020"/>
            <a:ext cx="540000" cy="540000"/>
          </a:xfrm>
          <a:prstGeom prst="rect">
            <a:avLst/>
          </a:prstGeom>
        </p:spPr>
      </p:pic>
      <p:pic>
        <p:nvPicPr>
          <p:cNvPr id="21" name="Graphique 10" descr="Cible">
            <a:hlinkClick r:id="rId2" action="ppaction://hlinksldjump"/>
            <a:extLst>
              <a:ext uri="{FF2B5EF4-FFF2-40B4-BE49-F238E27FC236}">
                <a16:creationId xmlns:a16="http://schemas.microsoft.com/office/drawing/2014/main" id="{EFD14CB1-CC81-4864-8B98-6665E4A128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8223" y="1369474"/>
            <a:ext cx="540000" cy="540000"/>
          </a:xfrm>
          <a:prstGeom prst="rect">
            <a:avLst/>
          </a:prstGeom>
        </p:spPr>
      </p:pic>
      <p:pic>
        <p:nvPicPr>
          <p:cNvPr id="22" name="Graphique 11" descr="Empreintes">
            <a:hlinkClick r:id="rId2" action="ppaction://hlinksldjump"/>
            <a:extLst>
              <a:ext uri="{FF2B5EF4-FFF2-40B4-BE49-F238E27FC236}">
                <a16:creationId xmlns:a16="http://schemas.microsoft.com/office/drawing/2014/main" id="{75F01306-3422-453F-924D-19383B94E3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88595" y="1705192"/>
            <a:ext cx="540000" cy="540000"/>
          </a:xfrm>
          <a:prstGeom prst="rect">
            <a:avLst/>
          </a:prstGeom>
        </p:spPr>
      </p:pic>
      <p:pic>
        <p:nvPicPr>
          <p:cNvPr id="23" name="Graphique 14" descr="Domicile">
            <a:hlinkClick r:id="rId2" action="ppaction://hlinksldjump"/>
            <a:extLst>
              <a:ext uri="{FF2B5EF4-FFF2-40B4-BE49-F238E27FC236}">
                <a16:creationId xmlns:a16="http://schemas.microsoft.com/office/drawing/2014/main" id="{AEEE93F5-F654-4161-A01D-4DCDE64E7B3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3827" y="2384590"/>
            <a:ext cx="540000" cy="540000"/>
          </a:xfrm>
          <a:prstGeom prst="rect">
            <a:avLst/>
          </a:prstGeom>
        </p:spPr>
      </p:pic>
      <p:pic>
        <p:nvPicPr>
          <p:cNvPr id="24" name="Espace réservé du contenu 12" descr="Rose des vents">
            <a:hlinkClick r:id="rId2" action="ppaction://hlinksldjump"/>
            <a:extLst>
              <a:ext uri="{FF2B5EF4-FFF2-40B4-BE49-F238E27FC236}">
                <a16:creationId xmlns:a16="http://schemas.microsoft.com/office/drawing/2014/main" id="{DB014B35-7153-4BDB-BE93-2F3EADC762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223" y="1875390"/>
            <a:ext cx="540000" cy="540000"/>
          </a:xfrm>
          <a:prstGeom prst="rect">
            <a:avLst/>
          </a:prstGeom>
        </p:spPr>
      </p:pic>
      <p:pic>
        <p:nvPicPr>
          <p:cNvPr id="25" name="Graphique 14" descr="Domicile">
            <a:hlinkClick r:id="rId2" action="ppaction://hlinksldjump"/>
            <a:extLst>
              <a:ext uri="{FF2B5EF4-FFF2-40B4-BE49-F238E27FC236}">
                <a16:creationId xmlns:a16="http://schemas.microsoft.com/office/drawing/2014/main" id="{AEEE93F5-F654-4161-A01D-4DCDE64E7B3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3827" y="2359808"/>
            <a:ext cx="540000" cy="540000"/>
          </a:xfrm>
          <a:prstGeom prst="rect">
            <a:avLst/>
          </a:prstGeom>
        </p:spPr>
      </p:pic>
      <p:pic>
        <p:nvPicPr>
          <p:cNvPr id="26" name="Graphique 17" descr="Microscope">
            <a:hlinkClick r:id="rId2" action="ppaction://hlinksldjump"/>
            <a:extLst>
              <a:ext uri="{FF2B5EF4-FFF2-40B4-BE49-F238E27FC236}">
                <a16:creationId xmlns:a16="http://schemas.microsoft.com/office/drawing/2014/main" id="{29CC6B89-478A-46AD-83AC-9D6E784130A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355585" y="99508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0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7"/>
          <p:cNvSpPr>
            <a:spLocks/>
          </p:cNvSpPr>
          <p:nvPr userDrawn="1"/>
        </p:nvSpPr>
        <p:spPr bwMode="auto">
          <a:xfrm>
            <a:off x="6183818" y="-516"/>
            <a:ext cx="2960020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rgbClr val="5DBFD4"/>
          </a:solidFill>
          <a:ln>
            <a:noFill/>
          </a:ln>
        </p:spPr>
        <p:txBody>
          <a:bodyPr vert="horz" wrap="square" lIns="64794" tIns="32397" rIns="64794" bIns="32397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Demi-cadre 8"/>
          <p:cNvSpPr/>
          <p:nvPr userDrawn="1"/>
        </p:nvSpPr>
        <p:spPr bwMode="auto">
          <a:xfrm>
            <a:off x="226540" y="1849161"/>
            <a:ext cx="289623" cy="289623"/>
          </a:xfrm>
          <a:prstGeom prst="halfFrame">
            <a:avLst>
              <a:gd name="adj1" fmla="val 12269"/>
              <a:gd name="adj2" fmla="val 13535"/>
            </a:avLst>
          </a:prstGeom>
          <a:solidFill>
            <a:srgbClr val="5DBFD4"/>
          </a:solidFill>
          <a:ln>
            <a:noFill/>
          </a:ln>
        </p:spPr>
        <p:txBody>
          <a:bodyPr vert="horz" wrap="square" lIns="64794" tIns="32397" rIns="64794" bIns="3239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dirty="0"/>
          </a:p>
        </p:txBody>
      </p:sp>
      <p:pic>
        <p:nvPicPr>
          <p:cNvPr id="11" name="Espace réservé pour une image  5" descr="5.jpg"/>
          <p:cNvPicPr>
            <a:picLocks noGrp="1" noChangeAspect="1"/>
          </p:cNvPicPr>
          <p:nvPr userDrawn="1"/>
        </p:nvPicPr>
        <p:blipFill>
          <a:blip r:embed="rId2"/>
          <a:srcRect l="10586" r="10586"/>
          <a:stretch>
            <a:fillRect/>
          </a:stretch>
        </p:blipFill>
        <p:spPr bwMode="auto">
          <a:xfrm>
            <a:off x="6405931" y="-13268"/>
            <a:ext cx="2735574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pic>
        <p:nvPicPr>
          <p:cNvPr id="12" name="Picture 2" descr="C:\WINDOWS\Temp\wze8e2\New Thales Logo\STANDARD LOGO\COLOUR\SCREEN\THALES_RGB_CO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8" b="25625"/>
          <a:stretch/>
        </p:blipFill>
        <p:spPr bwMode="auto">
          <a:xfrm>
            <a:off x="28878" y="208005"/>
            <a:ext cx="1928812" cy="3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contenu 16"/>
          <p:cNvSpPr>
            <a:spLocks noGrp="1"/>
          </p:cNvSpPr>
          <p:nvPr>
            <p:ph sz="quarter" idx="10" hasCustomPrompt="1"/>
          </p:nvPr>
        </p:nvSpPr>
        <p:spPr>
          <a:xfrm>
            <a:off x="262550" y="2138785"/>
            <a:ext cx="2774553" cy="1932385"/>
          </a:xfrm>
          <a:prstGeom prst="rect">
            <a:avLst/>
          </a:prstGeom>
        </p:spPr>
        <p:txBody>
          <a:bodyPr/>
          <a:lstStyle>
            <a:lvl1pPr marL="0" indent="0" algn="l" defTabSz="6479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800" kern="1200" baseline="0" dirty="0" smtClean="0">
                <a:solidFill>
                  <a:srgbClr val="33336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Cliquez et </a:t>
            </a:r>
          </a:p>
          <a:p>
            <a:pPr lvl="0"/>
            <a:r>
              <a:rPr lang="fr-FR" dirty="0"/>
              <a:t>modifier le titre</a:t>
            </a:r>
          </a:p>
        </p:txBody>
      </p:sp>
      <p:sp>
        <p:nvSpPr>
          <p:cNvPr id="26" name="Espace réservé du contenu 16"/>
          <p:cNvSpPr>
            <a:spLocks noGrp="1"/>
          </p:cNvSpPr>
          <p:nvPr>
            <p:ph sz="quarter" idx="11"/>
          </p:nvPr>
        </p:nvSpPr>
        <p:spPr>
          <a:xfrm>
            <a:off x="262550" y="3576846"/>
            <a:ext cx="2774553" cy="494322"/>
          </a:xfrm>
          <a:prstGeom prst="rect">
            <a:avLst/>
          </a:prstGeom>
        </p:spPr>
        <p:txBody>
          <a:bodyPr anchor="ctr"/>
          <a:lstStyle>
            <a:lvl1pPr marL="0" indent="0" algn="l" defTabSz="6479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fr-FR" sz="1000" b="0" kern="1200" cap="all" dirty="0" smtClean="0">
                <a:solidFill>
                  <a:srgbClr val="5DBFD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8" y="4412975"/>
            <a:ext cx="1158579" cy="57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511"/>
              </a:spcBef>
              <a:spcAft>
                <a:spcPts val="1023"/>
              </a:spcAft>
              <a:defRPr/>
            </a:lvl1pPr>
            <a:lvl3pPr>
              <a:spcAft>
                <a:spcPts val="0"/>
              </a:spcAft>
              <a:defRPr/>
            </a:lvl3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04309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 - Aero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et</a:t>
            </a:r>
            <a:br>
              <a:rPr lang="fr-FR" dirty="0"/>
            </a:br>
            <a:r>
              <a:rPr lang="fr-FR" dirty="0"/>
              <a:t>modifiez le titre</a:t>
            </a:r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52322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500" b="0" baseline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500" b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Espace réservé pour une image  7" descr="2014_Aerospace_tg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>
            <a:fillRect/>
          </a:stretch>
        </p:blipFill>
        <p:spPr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0228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76" y="1"/>
            <a:ext cx="8674683" cy="561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01240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54477"/>
            <a:ext cx="9144000" cy="4589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lvl="1"/>
            <a:r>
              <a:rPr lang="fr-FR"/>
              <a:t>Découvrir ce qu’est l’ERP 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9776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54477"/>
            <a:ext cx="9144000" cy="4589023"/>
          </a:xfrm>
          <a:prstGeom prst="rect">
            <a:avLst/>
          </a:prstGeom>
          <a:solidFill>
            <a:srgbClr val="5DBFD4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en-US" sz="3100" dirty="0"/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3383857" y="4428977"/>
            <a:ext cx="2376291" cy="129615"/>
            <a:chOff x="2959004" y="5905302"/>
            <a:chExt cx="3168385" cy="172820"/>
          </a:xfrm>
        </p:grpSpPr>
        <p:sp>
          <p:nvSpPr>
            <p:cNvPr id="16" name="Rectangle 15"/>
            <p:cNvSpPr/>
            <p:nvPr/>
          </p:nvSpPr>
          <p:spPr>
            <a:xfrm rot="2700000">
              <a:off x="4478177" y="5905302"/>
              <a:ext cx="172820" cy="172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7"/>
            <p:cNvCxnSpPr/>
            <p:nvPr/>
          </p:nvCxnSpPr>
          <p:spPr>
            <a:xfrm flipH="1">
              <a:off x="2959004" y="5991712"/>
              <a:ext cx="13681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8"/>
            <p:cNvCxnSpPr/>
            <p:nvPr/>
          </p:nvCxnSpPr>
          <p:spPr>
            <a:xfrm flipH="1">
              <a:off x="4816830" y="5991712"/>
              <a:ext cx="131055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 11"/>
          <p:cNvSpPr>
            <a:spLocks/>
          </p:cNvSpPr>
          <p:nvPr userDrawn="1"/>
        </p:nvSpPr>
        <p:spPr bwMode="auto">
          <a:xfrm>
            <a:off x="834147" y="830079"/>
            <a:ext cx="1871280" cy="1249552"/>
          </a:xfrm>
          <a:custGeom>
            <a:avLst/>
            <a:gdLst>
              <a:gd name="T0" fmla="*/ 1770 w 3379"/>
              <a:gd name="T1" fmla="*/ 2 h 2254"/>
              <a:gd name="T2" fmla="*/ 1925 w 3379"/>
              <a:gd name="T3" fmla="*/ 26 h 2254"/>
              <a:gd name="T4" fmla="*/ 2072 w 3379"/>
              <a:gd name="T5" fmla="*/ 71 h 2254"/>
              <a:gd name="T6" fmla="*/ 2209 w 3379"/>
              <a:gd name="T7" fmla="*/ 137 h 2254"/>
              <a:gd name="T8" fmla="*/ 2334 w 3379"/>
              <a:gd name="T9" fmla="*/ 220 h 2254"/>
              <a:gd name="T10" fmla="*/ 2446 w 3379"/>
              <a:gd name="T11" fmla="*/ 320 h 2254"/>
              <a:gd name="T12" fmla="*/ 2543 w 3379"/>
              <a:gd name="T13" fmla="*/ 434 h 2254"/>
              <a:gd name="T14" fmla="*/ 2622 w 3379"/>
              <a:gd name="T15" fmla="*/ 562 h 2254"/>
              <a:gd name="T16" fmla="*/ 2683 w 3379"/>
              <a:gd name="T17" fmla="*/ 702 h 2254"/>
              <a:gd name="T18" fmla="*/ 2725 w 3379"/>
              <a:gd name="T19" fmla="*/ 850 h 2254"/>
              <a:gd name="T20" fmla="*/ 2851 w 3379"/>
              <a:gd name="T21" fmla="*/ 871 h 2254"/>
              <a:gd name="T22" fmla="*/ 2967 w 3379"/>
              <a:gd name="T23" fmla="*/ 912 h 2254"/>
              <a:gd name="T24" fmla="*/ 3074 w 3379"/>
              <a:gd name="T25" fmla="*/ 972 h 2254"/>
              <a:gd name="T26" fmla="*/ 3168 w 3379"/>
              <a:gd name="T27" fmla="*/ 1048 h 2254"/>
              <a:gd name="T28" fmla="*/ 3247 w 3379"/>
              <a:gd name="T29" fmla="*/ 1141 h 2254"/>
              <a:gd name="T30" fmla="*/ 3309 w 3379"/>
              <a:gd name="T31" fmla="*/ 1245 h 2254"/>
              <a:gd name="T32" fmla="*/ 3353 w 3379"/>
              <a:gd name="T33" fmla="*/ 1360 h 2254"/>
              <a:gd name="T34" fmla="*/ 3376 w 3379"/>
              <a:gd name="T35" fmla="*/ 1485 h 2254"/>
              <a:gd name="T36" fmla="*/ 3376 w 3379"/>
              <a:gd name="T37" fmla="*/ 1617 h 2254"/>
              <a:gd name="T38" fmla="*/ 3351 w 3379"/>
              <a:gd name="T39" fmla="*/ 1747 h 2254"/>
              <a:gd name="T40" fmla="*/ 3303 w 3379"/>
              <a:gd name="T41" fmla="*/ 1867 h 2254"/>
              <a:gd name="T42" fmla="*/ 3235 w 3379"/>
              <a:gd name="T43" fmla="*/ 1975 h 2254"/>
              <a:gd name="T44" fmla="*/ 3150 w 3379"/>
              <a:gd name="T45" fmla="*/ 2069 h 2254"/>
              <a:gd name="T46" fmla="*/ 3048 w 3379"/>
              <a:gd name="T47" fmla="*/ 2146 h 2254"/>
              <a:gd name="T48" fmla="*/ 2934 w 3379"/>
              <a:gd name="T49" fmla="*/ 2205 h 2254"/>
              <a:gd name="T50" fmla="*/ 2809 w 3379"/>
              <a:gd name="T51" fmla="*/ 2241 h 2254"/>
              <a:gd name="T52" fmla="*/ 2675 w 3379"/>
              <a:gd name="T53" fmla="*/ 2254 h 2254"/>
              <a:gd name="T54" fmla="*/ 772 w 3379"/>
              <a:gd name="T55" fmla="*/ 2250 h 2254"/>
              <a:gd name="T56" fmla="*/ 632 w 3379"/>
              <a:gd name="T57" fmla="*/ 2227 h 2254"/>
              <a:gd name="T58" fmla="*/ 500 w 3379"/>
              <a:gd name="T59" fmla="*/ 2180 h 2254"/>
              <a:gd name="T60" fmla="*/ 380 w 3379"/>
              <a:gd name="T61" fmla="*/ 2114 h 2254"/>
              <a:gd name="T62" fmla="*/ 272 w 3379"/>
              <a:gd name="T63" fmla="*/ 2029 h 2254"/>
              <a:gd name="T64" fmla="*/ 180 w 3379"/>
              <a:gd name="T65" fmla="*/ 1929 h 2254"/>
              <a:gd name="T66" fmla="*/ 104 w 3379"/>
              <a:gd name="T67" fmla="*/ 1815 h 2254"/>
              <a:gd name="T68" fmla="*/ 48 w 3379"/>
              <a:gd name="T69" fmla="*/ 1689 h 2254"/>
              <a:gd name="T70" fmla="*/ 12 w 3379"/>
              <a:gd name="T71" fmla="*/ 1552 h 2254"/>
              <a:gd name="T72" fmla="*/ 0 w 3379"/>
              <a:gd name="T73" fmla="*/ 1408 h 2254"/>
              <a:gd name="T74" fmla="*/ 11 w 3379"/>
              <a:gd name="T75" fmla="*/ 1266 h 2254"/>
              <a:gd name="T76" fmla="*/ 46 w 3379"/>
              <a:gd name="T77" fmla="*/ 1132 h 2254"/>
              <a:gd name="T78" fmla="*/ 101 w 3379"/>
              <a:gd name="T79" fmla="*/ 1007 h 2254"/>
              <a:gd name="T80" fmla="*/ 175 w 3379"/>
              <a:gd name="T81" fmla="*/ 894 h 2254"/>
              <a:gd name="T82" fmla="*/ 264 w 3379"/>
              <a:gd name="T83" fmla="*/ 794 h 2254"/>
              <a:gd name="T84" fmla="*/ 369 w 3379"/>
              <a:gd name="T85" fmla="*/ 710 h 2254"/>
              <a:gd name="T86" fmla="*/ 487 w 3379"/>
              <a:gd name="T87" fmla="*/ 643 h 2254"/>
              <a:gd name="T88" fmla="*/ 616 w 3379"/>
              <a:gd name="T89" fmla="*/ 595 h 2254"/>
              <a:gd name="T90" fmla="*/ 753 w 3379"/>
              <a:gd name="T91" fmla="*/ 569 h 2254"/>
              <a:gd name="T92" fmla="*/ 833 w 3379"/>
              <a:gd name="T93" fmla="*/ 439 h 2254"/>
              <a:gd name="T94" fmla="*/ 930 w 3379"/>
              <a:gd name="T95" fmla="*/ 324 h 2254"/>
              <a:gd name="T96" fmla="*/ 1042 w 3379"/>
              <a:gd name="T97" fmla="*/ 223 h 2254"/>
              <a:gd name="T98" fmla="*/ 1167 w 3379"/>
              <a:gd name="T99" fmla="*/ 139 h 2254"/>
              <a:gd name="T100" fmla="*/ 1305 w 3379"/>
              <a:gd name="T101" fmla="*/ 72 h 2254"/>
              <a:gd name="T102" fmla="*/ 1453 w 3379"/>
              <a:gd name="T103" fmla="*/ 26 h 2254"/>
              <a:gd name="T104" fmla="*/ 1609 w 3379"/>
              <a:gd name="T105" fmla="*/ 2 h 2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9" h="2254">
                <a:moveTo>
                  <a:pt x="1690" y="0"/>
                </a:moveTo>
                <a:lnTo>
                  <a:pt x="1770" y="2"/>
                </a:lnTo>
                <a:lnTo>
                  <a:pt x="1848" y="12"/>
                </a:lnTo>
                <a:lnTo>
                  <a:pt x="1925" y="26"/>
                </a:lnTo>
                <a:lnTo>
                  <a:pt x="2000" y="46"/>
                </a:lnTo>
                <a:lnTo>
                  <a:pt x="2072" y="71"/>
                </a:lnTo>
                <a:lnTo>
                  <a:pt x="2141" y="101"/>
                </a:lnTo>
                <a:lnTo>
                  <a:pt x="2209" y="137"/>
                </a:lnTo>
                <a:lnTo>
                  <a:pt x="2273" y="176"/>
                </a:lnTo>
                <a:lnTo>
                  <a:pt x="2334" y="220"/>
                </a:lnTo>
                <a:lnTo>
                  <a:pt x="2392" y="268"/>
                </a:lnTo>
                <a:lnTo>
                  <a:pt x="2446" y="320"/>
                </a:lnTo>
                <a:lnTo>
                  <a:pt x="2496" y="375"/>
                </a:lnTo>
                <a:lnTo>
                  <a:pt x="2543" y="434"/>
                </a:lnTo>
                <a:lnTo>
                  <a:pt x="2584" y="497"/>
                </a:lnTo>
                <a:lnTo>
                  <a:pt x="2622" y="562"/>
                </a:lnTo>
                <a:lnTo>
                  <a:pt x="2655" y="631"/>
                </a:lnTo>
                <a:lnTo>
                  <a:pt x="2683" y="702"/>
                </a:lnTo>
                <a:lnTo>
                  <a:pt x="2707" y="775"/>
                </a:lnTo>
                <a:lnTo>
                  <a:pt x="2725" y="850"/>
                </a:lnTo>
                <a:lnTo>
                  <a:pt x="2788" y="858"/>
                </a:lnTo>
                <a:lnTo>
                  <a:pt x="2851" y="871"/>
                </a:lnTo>
                <a:lnTo>
                  <a:pt x="2910" y="889"/>
                </a:lnTo>
                <a:lnTo>
                  <a:pt x="2967" y="912"/>
                </a:lnTo>
                <a:lnTo>
                  <a:pt x="3022" y="940"/>
                </a:lnTo>
                <a:lnTo>
                  <a:pt x="3074" y="972"/>
                </a:lnTo>
                <a:lnTo>
                  <a:pt x="3122" y="1008"/>
                </a:lnTo>
                <a:lnTo>
                  <a:pt x="3168" y="1048"/>
                </a:lnTo>
                <a:lnTo>
                  <a:pt x="3209" y="1093"/>
                </a:lnTo>
                <a:lnTo>
                  <a:pt x="3247" y="1141"/>
                </a:lnTo>
                <a:lnTo>
                  <a:pt x="3280" y="1190"/>
                </a:lnTo>
                <a:lnTo>
                  <a:pt x="3309" y="1245"/>
                </a:lnTo>
                <a:lnTo>
                  <a:pt x="3334" y="1301"/>
                </a:lnTo>
                <a:lnTo>
                  <a:pt x="3353" y="1360"/>
                </a:lnTo>
                <a:lnTo>
                  <a:pt x="3368" y="1421"/>
                </a:lnTo>
                <a:lnTo>
                  <a:pt x="3376" y="1485"/>
                </a:lnTo>
                <a:lnTo>
                  <a:pt x="3379" y="1549"/>
                </a:lnTo>
                <a:lnTo>
                  <a:pt x="3376" y="1617"/>
                </a:lnTo>
                <a:lnTo>
                  <a:pt x="3366" y="1683"/>
                </a:lnTo>
                <a:lnTo>
                  <a:pt x="3351" y="1747"/>
                </a:lnTo>
                <a:lnTo>
                  <a:pt x="3330" y="1808"/>
                </a:lnTo>
                <a:lnTo>
                  <a:pt x="3303" y="1867"/>
                </a:lnTo>
                <a:lnTo>
                  <a:pt x="3272" y="1923"/>
                </a:lnTo>
                <a:lnTo>
                  <a:pt x="3235" y="1975"/>
                </a:lnTo>
                <a:lnTo>
                  <a:pt x="3195" y="2024"/>
                </a:lnTo>
                <a:lnTo>
                  <a:pt x="3150" y="2069"/>
                </a:lnTo>
                <a:lnTo>
                  <a:pt x="3101" y="2110"/>
                </a:lnTo>
                <a:lnTo>
                  <a:pt x="3048" y="2146"/>
                </a:lnTo>
                <a:lnTo>
                  <a:pt x="2993" y="2178"/>
                </a:lnTo>
                <a:lnTo>
                  <a:pt x="2934" y="2205"/>
                </a:lnTo>
                <a:lnTo>
                  <a:pt x="2872" y="2226"/>
                </a:lnTo>
                <a:lnTo>
                  <a:pt x="2809" y="2241"/>
                </a:lnTo>
                <a:lnTo>
                  <a:pt x="2742" y="2250"/>
                </a:lnTo>
                <a:lnTo>
                  <a:pt x="2675" y="2254"/>
                </a:lnTo>
                <a:lnTo>
                  <a:pt x="844" y="2254"/>
                </a:lnTo>
                <a:lnTo>
                  <a:pt x="772" y="2250"/>
                </a:lnTo>
                <a:lnTo>
                  <a:pt x="701" y="2241"/>
                </a:lnTo>
                <a:lnTo>
                  <a:pt x="632" y="2227"/>
                </a:lnTo>
                <a:lnTo>
                  <a:pt x="565" y="2206"/>
                </a:lnTo>
                <a:lnTo>
                  <a:pt x="500" y="2180"/>
                </a:lnTo>
                <a:lnTo>
                  <a:pt x="439" y="2150"/>
                </a:lnTo>
                <a:lnTo>
                  <a:pt x="380" y="2114"/>
                </a:lnTo>
                <a:lnTo>
                  <a:pt x="324" y="2074"/>
                </a:lnTo>
                <a:lnTo>
                  <a:pt x="272" y="2029"/>
                </a:lnTo>
                <a:lnTo>
                  <a:pt x="224" y="1981"/>
                </a:lnTo>
                <a:lnTo>
                  <a:pt x="180" y="1929"/>
                </a:lnTo>
                <a:lnTo>
                  <a:pt x="139" y="1874"/>
                </a:lnTo>
                <a:lnTo>
                  <a:pt x="104" y="1815"/>
                </a:lnTo>
                <a:lnTo>
                  <a:pt x="74" y="1753"/>
                </a:lnTo>
                <a:lnTo>
                  <a:pt x="48" y="1689"/>
                </a:lnTo>
                <a:lnTo>
                  <a:pt x="27" y="1621"/>
                </a:lnTo>
                <a:lnTo>
                  <a:pt x="12" y="1552"/>
                </a:lnTo>
                <a:lnTo>
                  <a:pt x="3" y="1481"/>
                </a:lnTo>
                <a:lnTo>
                  <a:pt x="0" y="1408"/>
                </a:lnTo>
                <a:lnTo>
                  <a:pt x="3" y="1336"/>
                </a:lnTo>
                <a:lnTo>
                  <a:pt x="11" y="1266"/>
                </a:lnTo>
                <a:lnTo>
                  <a:pt x="26" y="1198"/>
                </a:lnTo>
                <a:lnTo>
                  <a:pt x="46" y="1132"/>
                </a:lnTo>
                <a:lnTo>
                  <a:pt x="71" y="1069"/>
                </a:lnTo>
                <a:lnTo>
                  <a:pt x="101" y="1007"/>
                </a:lnTo>
                <a:lnTo>
                  <a:pt x="135" y="949"/>
                </a:lnTo>
                <a:lnTo>
                  <a:pt x="175" y="894"/>
                </a:lnTo>
                <a:lnTo>
                  <a:pt x="217" y="842"/>
                </a:lnTo>
                <a:lnTo>
                  <a:pt x="264" y="794"/>
                </a:lnTo>
                <a:lnTo>
                  <a:pt x="315" y="750"/>
                </a:lnTo>
                <a:lnTo>
                  <a:pt x="369" y="710"/>
                </a:lnTo>
                <a:lnTo>
                  <a:pt x="426" y="674"/>
                </a:lnTo>
                <a:lnTo>
                  <a:pt x="487" y="643"/>
                </a:lnTo>
                <a:lnTo>
                  <a:pt x="550" y="616"/>
                </a:lnTo>
                <a:lnTo>
                  <a:pt x="616" y="595"/>
                </a:lnTo>
                <a:lnTo>
                  <a:pt x="683" y="580"/>
                </a:lnTo>
                <a:lnTo>
                  <a:pt x="753" y="569"/>
                </a:lnTo>
                <a:lnTo>
                  <a:pt x="790" y="503"/>
                </a:lnTo>
                <a:lnTo>
                  <a:pt x="833" y="439"/>
                </a:lnTo>
                <a:lnTo>
                  <a:pt x="879" y="380"/>
                </a:lnTo>
                <a:lnTo>
                  <a:pt x="930" y="324"/>
                </a:lnTo>
                <a:lnTo>
                  <a:pt x="984" y="271"/>
                </a:lnTo>
                <a:lnTo>
                  <a:pt x="1042" y="223"/>
                </a:lnTo>
                <a:lnTo>
                  <a:pt x="1102" y="178"/>
                </a:lnTo>
                <a:lnTo>
                  <a:pt x="1167" y="139"/>
                </a:lnTo>
                <a:lnTo>
                  <a:pt x="1234" y="103"/>
                </a:lnTo>
                <a:lnTo>
                  <a:pt x="1305" y="72"/>
                </a:lnTo>
                <a:lnTo>
                  <a:pt x="1378" y="47"/>
                </a:lnTo>
                <a:lnTo>
                  <a:pt x="1453" y="26"/>
                </a:lnTo>
                <a:lnTo>
                  <a:pt x="1530" y="12"/>
                </a:lnTo>
                <a:lnTo>
                  <a:pt x="1609" y="2"/>
                </a:lnTo>
                <a:lnTo>
                  <a:pt x="1690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794" tIns="32397" rIns="64794" bIns="323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21" name="Freeform 11"/>
          <p:cNvSpPr>
            <a:spLocks/>
          </p:cNvSpPr>
          <p:nvPr userDrawn="1"/>
        </p:nvSpPr>
        <p:spPr bwMode="auto">
          <a:xfrm>
            <a:off x="7666162" y="2079629"/>
            <a:ext cx="923283" cy="616524"/>
          </a:xfrm>
          <a:custGeom>
            <a:avLst/>
            <a:gdLst>
              <a:gd name="T0" fmla="*/ 1770 w 3379"/>
              <a:gd name="T1" fmla="*/ 2 h 2254"/>
              <a:gd name="T2" fmla="*/ 1925 w 3379"/>
              <a:gd name="T3" fmla="*/ 26 h 2254"/>
              <a:gd name="T4" fmla="*/ 2072 w 3379"/>
              <a:gd name="T5" fmla="*/ 71 h 2254"/>
              <a:gd name="T6" fmla="*/ 2209 w 3379"/>
              <a:gd name="T7" fmla="*/ 137 h 2254"/>
              <a:gd name="T8" fmla="*/ 2334 w 3379"/>
              <a:gd name="T9" fmla="*/ 220 h 2254"/>
              <a:gd name="T10" fmla="*/ 2446 w 3379"/>
              <a:gd name="T11" fmla="*/ 320 h 2254"/>
              <a:gd name="T12" fmla="*/ 2543 w 3379"/>
              <a:gd name="T13" fmla="*/ 434 h 2254"/>
              <a:gd name="T14" fmla="*/ 2622 w 3379"/>
              <a:gd name="T15" fmla="*/ 562 h 2254"/>
              <a:gd name="T16" fmla="*/ 2683 w 3379"/>
              <a:gd name="T17" fmla="*/ 702 h 2254"/>
              <a:gd name="T18" fmla="*/ 2725 w 3379"/>
              <a:gd name="T19" fmla="*/ 850 h 2254"/>
              <a:gd name="T20" fmla="*/ 2851 w 3379"/>
              <a:gd name="T21" fmla="*/ 871 h 2254"/>
              <a:gd name="T22" fmla="*/ 2967 w 3379"/>
              <a:gd name="T23" fmla="*/ 912 h 2254"/>
              <a:gd name="T24" fmla="*/ 3074 w 3379"/>
              <a:gd name="T25" fmla="*/ 972 h 2254"/>
              <a:gd name="T26" fmla="*/ 3168 w 3379"/>
              <a:gd name="T27" fmla="*/ 1048 h 2254"/>
              <a:gd name="T28" fmla="*/ 3247 w 3379"/>
              <a:gd name="T29" fmla="*/ 1141 h 2254"/>
              <a:gd name="T30" fmla="*/ 3309 w 3379"/>
              <a:gd name="T31" fmla="*/ 1245 h 2254"/>
              <a:gd name="T32" fmla="*/ 3353 w 3379"/>
              <a:gd name="T33" fmla="*/ 1360 h 2254"/>
              <a:gd name="T34" fmla="*/ 3376 w 3379"/>
              <a:gd name="T35" fmla="*/ 1485 h 2254"/>
              <a:gd name="T36" fmla="*/ 3376 w 3379"/>
              <a:gd name="T37" fmla="*/ 1617 h 2254"/>
              <a:gd name="T38" fmla="*/ 3351 w 3379"/>
              <a:gd name="T39" fmla="*/ 1747 h 2254"/>
              <a:gd name="T40" fmla="*/ 3303 w 3379"/>
              <a:gd name="T41" fmla="*/ 1867 h 2254"/>
              <a:gd name="T42" fmla="*/ 3235 w 3379"/>
              <a:gd name="T43" fmla="*/ 1975 h 2254"/>
              <a:gd name="T44" fmla="*/ 3150 w 3379"/>
              <a:gd name="T45" fmla="*/ 2069 h 2254"/>
              <a:gd name="T46" fmla="*/ 3048 w 3379"/>
              <a:gd name="T47" fmla="*/ 2146 h 2254"/>
              <a:gd name="T48" fmla="*/ 2934 w 3379"/>
              <a:gd name="T49" fmla="*/ 2205 h 2254"/>
              <a:gd name="T50" fmla="*/ 2809 w 3379"/>
              <a:gd name="T51" fmla="*/ 2241 h 2254"/>
              <a:gd name="T52" fmla="*/ 2675 w 3379"/>
              <a:gd name="T53" fmla="*/ 2254 h 2254"/>
              <a:gd name="T54" fmla="*/ 772 w 3379"/>
              <a:gd name="T55" fmla="*/ 2250 h 2254"/>
              <a:gd name="T56" fmla="*/ 632 w 3379"/>
              <a:gd name="T57" fmla="*/ 2227 h 2254"/>
              <a:gd name="T58" fmla="*/ 500 w 3379"/>
              <a:gd name="T59" fmla="*/ 2180 h 2254"/>
              <a:gd name="T60" fmla="*/ 380 w 3379"/>
              <a:gd name="T61" fmla="*/ 2114 h 2254"/>
              <a:gd name="T62" fmla="*/ 272 w 3379"/>
              <a:gd name="T63" fmla="*/ 2029 h 2254"/>
              <a:gd name="T64" fmla="*/ 180 w 3379"/>
              <a:gd name="T65" fmla="*/ 1929 h 2254"/>
              <a:gd name="T66" fmla="*/ 104 w 3379"/>
              <a:gd name="T67" fmla="*/ 1815 h 2254"/>
              <a:gd name="T68" fmla="*/ 48 w 3379"/>
              <a:gd name="T69" fmla="*/ 1689 h 2254"/>
              <a:gd name="T70" fmla="*/ 12 w 3379"/>
              <a:gd name="T71" fmla="*/ 1552 h 2254"/>
              <a:gd name="T72" fmla="*/ 0 w 3379"/>
              <a:gd name="T73" fmla="*/ 1408 h 2254"/>
              <a:gd name="T74" fmla="*/ 11 w 3379"/>
              <a:gd name="T75" fmla="*/ 1266 h 2254"/>
              <a:gd name="T76" fmla="*/ 46 w 3379"/>
              <a:gd name="T77" fmla="*/ 1132 h 2254"/>
              <a:gd name="T78" fmla="*/ 101 w 3379"/>
              <a:gd name="T79" fmla="*/ 1007 h 2254"/>
              <a:gd name="T80" fmla="*/ 175 w 3379"/>
              <a:gd name="T81" fmla="*/ 894 h 2254"/>
              <a:gd name="T82" fmla="*/ 264 w 3379"/>
              <a:gd name="T83" fmla="*/ 794 h 2254"/>
              <a:gd name="T84" fmla="*/ 369 w 3379"/>
              <a:gd name="T85" fmla="*/ 710 h 2254"/>
              <a:gd name="T86" fmla="*/ 487 w 3379"/>
              <a:gd name="T87" fmla="*/ 643 h 2254"/>
              <a:gd name="T88" fmla="*/ 616 w 3379"/>
              <a:gd name="T89" fmla="*/ 595 h 2254"/>
              <a:gd name="T90" fmla="*/ 753 w 3379"/>
              <a:gd name="T91" fmla="*/ 569 h 2254"/>
              <a:gd name="T92" fmla="*/ 833 w 3379"/>
              <a:gd name="T93" fmla="*/ 439 h 2254"/>
              <a:gd name="T94" fmla="*/ 930 w 3379"/>
              <a:gd name="T95" fmla="*/ 324 h 2254"/>
              <a:gd name="T96" fmla="*/ 1042 w 3379"/>
              <a:gd name="T97" fmla="*/ 223 h 2254"/>
              <a:gd name="T98" fmla="*/ 1167 w 3379"/>
              <a:gd name="T99" fmla="*/ 139 h 2254"/>
              <a:gd name="T100" fmla="*/ 1305 w 3379"/>
              <a:gd name="T101" fmla="*/ 72 h 2254"/>
              <a:gd name="T102" fmla="*/ 1453 w 3379"/>
              <a:gd name="T103" fmla="*/ 26 h 2254"/>
              <a:gd name="T104" fmla="*/ 1609 w 3379"/>
              <a:gd name="T105" fmla="*/ 2 h 2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9" h="2254">
                <a:moveTo>
                  <a:pt x="1690" y="0"/>
                </a:moveTo>
                <a:lnTo>
                  <a:pt x="1770" y="2"/>
                </a:lnTo>
                <a:lnTo>
                  <a:pt x="1848" y="12"/>
                </a:lnTo>
                <a:lnTo>
                  <a:pt x="1925" y="26"/>
                </a:lnTo>
                <a:lnTo>
                  <a:pt x="2000" y="46"/>
                </a:lnTo>
                <a:lnTo>
                  <a:pt x="2072" y="71"/>
                </a:lnTo>
                <a:lnTo>
                  <a:pt x="2141" y="101"/>
                </a:lnTo>
                <a:lnTo>
                  <a:pt x="2209" y="137"/>
                </a:lnTo>
                <a:lnTo>
                  <a:pt x="2273" y="176"/>
                </a:lnTo>
                <a:lnTo>
                  <a:pt x="2334" y="220"/>
                </a:lnTo>
                <a:lnTo>
                  <a:pt x="2392" y="268"/>
                </a:lnTo>
                <a:lnTo>
                  <a:pt x="2446" y="320"/>
                </a:lnTo>
                <a:lnTo>
                  <a:pt x="2496" y="375"/>
                </a:lnTo>
                <a:lnTo>
                  <a:pt x="2543" y="434"/>
                </a:lnTo>
                <a:lnTo>
                  <a:pt x="2584" y="497"/>
                </a:lnTo>
                <a:lnTo>
                  <a:pt x="2622" y="562"/>
                </a:lnTo>
                <a:lnTo>
                  <a:pt x="2655" y="631"/>
                </a:lnTo>
                <a:lnTo>
                  <a:pt x="2683" y="702"/>
                </a:lnTo>
                <a:lnTo>
                  <a:pt x="2707" y="775"/>
                </a:lnTo>
                <a:lnTo>
                  <a:pt x="2725" y="850"/>
                </a:lnTo>
                <a:lnTo>
                  <a:pt x="2788" y="858"/>
                </a:lnTo>
                <a:lnTo>
                  <a:pt x="2851" y="871"/>
                </a:lnTo>
                <a:lnTo>
                  <a:pt x="2910" y="889"/>
                </a:lnTo>
                <a:lnTo>
                  <a:pt x="2967" y="912"/>
                </a:lnTo>
                <a:lnTo>
                  <a:pt x="3022" y="940"/>
                </a:lnTo>
                <a:lnTo>
                  <a:pt x="3074" y="972"/>
                </a:lnTo>
                <a:lnTo>
                  <a:pt x="3122" y="1008"/>
                </a:lnTo>
                <a:lnTo>
                  <a:pt x="3168" y="1048"/>
                </a:lnTo>
                <a:lnTo>
                  <a:pt x="3209" y="1093"/>
                </a:lnTo>
                <a:lnTo>
                  <a:pt x="3247" y="1141"/>
                </a:lnTo>
                <a:lnTo>
                  <a:pt x="3280" y="1190"/>
                </a:lnTo>
                <a:lnTo>
                  <a:pt x="3309" y="1245"/>
                </a:lnTo>
                <a:lnTo>
                  <a:pt x="3334" y="1301"/>
                </a:lnTo>
                <a:lnTo>
                  <a:pt x="3353" y="1360"/>
                </a:lnTo>
                <a:lnTo>
                  <a:pt x="3368" y="1421"/>
                </a:lnTo>
                <a:lnTo>
                  <a:pt x="3376" y="1485"/>
                </a:lnTo>
                <a:lnTo>
                  <a:pt x="3379" y="1549"/>
                </a:lnTo>
                <a:lnTo>
                  <a:pt x="3376" y="1617"/>
                </a:lnTo>
                <a:lnTo>
                  <a:pt x="3366" y="1683"/>
                </a:lnTo>
                <a:lnTo>
                  <a:pt x="3351" y="1747"/>
                </a:lnTo>
                <a:lnTo>
                  <a:pt x="3330" y="1808"/>
                </a:lnTo>
                <a:lnTo>
                  <a:pt x="3303" y="1867"/>
                </a:lnTo>
                <a:lnTo>
                  <a:pt x="3272" y="1923"/>
                </a:lnTo>
                <a:lnTo>
                  <a:pt x="3235" y="1975"/>
                </a:lnTo>
                <a:lnTo>
                  <a:pt x="3195" y="2024"/>
                </a:lnTo>
                <a:lnTo>
                  <a:pt x="3150" y="2069"/>
                </a:lnTo>
                <a:lnTo>
                  <a:pt x="3101" y="2110"/>
                </a:lnTo>
                <a:lnTo>
                  <a:pt x="3048" y="2146"/>
                </a:lnTo>
                <a:lnTo>
                  <a:pt x="2993" y="2178"/>
                </a:lnTo>
                <a:lnTo>
                  <a:pt x="2934" y="2205"/>
                </a:lnTo>
                <a:lnTo>
                  <a:pt x="2872" y="2226"/>
                </a:lnTo>
                <a:lnTo>
                  <a:pt x="2809" y="2241"/>
                </a:lnTo>
                <a:lnTo>
                  <a:pt x="2742" y="2250"/>
                </a:lnTo>
                <a:lnTo>
                  <a:pt x="2675" y="2254"/>
                </a:lnTo>
                <a:lnTo>
                  <a:pt x="844" y="2254"/>
                </a:lnTo>
                <a:lnTo>
                  <a:pt x="772" y="2250"/>
                </a:lnTo>
                <a:lnTo>
                  <a:pt x="701" y="2241"/>
                </a:lnTo>
                <a:lnTo>
                  <a:pt x="632" y="2227"/>
                </a:lnTo>
                <a:lnTo>
                  <a:pt x="565" y="2206"/>
                </a:lnTo>
                <a:lnTo>
                  <a:pt x="500" y="2180"/>
                </a:lnTo>
                <a:lnTo>
                  <a:pt x="439" y="2150"/>
                </a:lnTo>
                <a:lnTo>
                  <a:pt x="380" y="2114"/>
                </a:lnTo>
                <a:lnTo>
                  <a:pt x="324" y="2074"/>
                </a:lnTo>
                <a:lnTo>
                  <a:pt x="272" y="2029"/>
                </a:lnTo>
                <a:lnTo>
                  <a:pt x="224" y="1981"/>
                </a:lnTo>
                <a:lnTo>
                  <a:pt x="180" y="1929"/>
                </a:lnTo>
                <a:lnTo>
                  <a:pt x="139" y="1874"/>
                </a:lnTo>
                <a:lnTo>
                  <a:pt x="104" y="1815"/>
                </a:lnTo>
                <a:lnTo>
                  <a:pt x="74" y="1753"/>
                </a:lnTo>
                <a:lnTo>
                  <a:pt x="48" y="1689"/>
                </a:lnTo>
                <a:lnTo>
                  <a:pt x="27" y="1621"/>
                </a:lnTo>
                <a:lnTo>
                  <a:pt x="12" y="1552"/>
                </a:lnTo>
                <a:lnTo>
                  <a:pt x="3" y="1481"/>
                </a:lnTo>
                <a:lnTo>
                  <a:pt x="0" y="1408"/>
                </a:lnTo>
                <a:lnTo>
                  <a:pt x="3" y="1336"/>
                </a:lnTo>
                <a:lnTo>
                  <a:pt x="11" y="1266"/>
                </a:lnTo>
                <a:lnTo>
                  <a:pt x="26" y="1198"/>
                </a:lnTo>
                <a:lnTo>
                  <a:pt x="46" y="1132"/>
                </a:lnTo>
                <a:lnTo>
                  <a:pt x="71" y="1069"/>
                </a:lnTo>
                <a:lnTo>
                  <a:pt x="101" y="1007"/>
                </a:lnTo>
                <a:lnTo>
                  <a:pt x="135" y="949"/>
                </a:lnTo>
                <a:lnTo>
                  <a:pt x="175" y="894"/>
                </a:lnTo>
                <a:lnTo>
                  <a:pt x="217" y="842"/>
                </a:lnTo>
                <a:lnTo>
                  <a:pt x="264" y="794"/>
                </a:lnTo>
                <a:lnTo>
                  <a:pt x="315" y="750"/>
                </a:lnTo>
                <a:lnTo>
                  <a:pt x="369" y="710"/>
                </a:lnTo>
                <a:lnTo>
                  <a:pt x="426" y="674"/>
                </a:lnTo>
                <a:lnTo>
                  <a:pt x="487" y="643"/>
                </a:lnTo>
                <a:lnTo>
                  <a:pt x="550" y="616"/>
                </a:lnTo>
                <a:lnTo>
                  <a:pt x="616" y="595"/>
                </a:lnTo>
                <a:lnTo>
                  <a:pt x="683" y="580"/>
                </a:lnTo>
                <a:lnTo>
                  <a:pt x="753" y="569"/>
                </a:lnTo>
                <a:lnTo>
                  <a:pt x="790" y="503"/>
                </a:lnTo>
                <a:lnTo>
                  <a:pt x="833" y="439"/>
                </a:lnTo>
                <a:lnTo>
                  <a:pt x="879" y="380"/>
                </a:lnTo>
                <a:lnTo>
                  <a:pt x="930" y="324"/>
                </a:lnTo>
                <a:lnTo>
                  <a:pt x="984" y="271"/>
                </a:lnTo>
                <a:lnTo>
                  <a:pt x="1042" y="223"/>
                </a:lnTo>
                <a:lnTo>
                  <a:pt x="1102" y="178"/>
                </a:lnTo>
                <a:lnTo>
                  <a:pt x="1167" y="139"/>
                </a:lnTo>
                <a:lnTo>
                  <a:pt x="1234" y="103"/>
                </a:lnTo>
                <a:lnTo>
                  <a:pt x="1305" y="72"/>
                </a:lnTo>
                <a:lnTo>
                  <a:pt x="1378" y="47"/>
                </a:lnTo>
                <a:lnTo>
                  <a:pt x="1453" y="26"/>
                </a:lnTo>
                <a:lnTo>
                  <a:pt x="1530" y="12"/>
                </a:lnTo>
                <a:lnTo>
                  <a:pt x="1609" y="2"/>
                </a:lnTo>
                <a:lnTo>
                  <a:pt x="1690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794" tIns="32397" rIns="64794" bIns="323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23" name="Espace réservé du contenu 22"/>
          <p:cNvSpPr>
            <a:spLocks noGrp="1"/>
          </p:cNvSpPr>
          <p:nvPr>
            <p:ph sz="quarter" idx="10" hasCustomPrompt="1"/>
          </p:nvPr>
        </p:nvSpPr>
        <p:spPr>
          <a:xfrm>
            <a:off x="2971801" y="2918589"/>
            <a:ext cx="3200400" cy="355600"/>
          </a:xfrm>
          <a:prstGeom prst="rect">
            <a:avLst/>
          </a:prstGeom>
        </p:spPr>
        <p:txBody>
          <a:bodyPr/>
          <a:lstStyle>
            <a:lvl1pPr marL="0" indent="0" algn="ctr" defTabSz="647944" rtl="0" eaLnBrk="1" latinLnBrk="0" hangingPunct="1">
              <a:buFontTx/>
              <a:buNone/>
              <a:defRPr lang="fr-FR" sz="2000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Séquence NN</a:t>
            </a:r>
          </a:p>
        </p:txBody>
      </p:sp>
      <p:sp>
        <p:nvSpPr>
          <p:cNvPr id="34" name="Espace réservé du contenu 22"/>
          <p:cNvSpPr>
            <a:spLocks noGrp="1"/>
          </p:cNvSpPr>
          <p:nvPr>
            <p:ph sz="quarter" idx="11" hasCustomPrompt="1"/>
          </p:nvPr>
        </p:nvSpPr>
        <p:spPr>
          <a:xfrm>
            <a:off x="1209677" y="3625420"/>
            <a:ext cx="6724651" cy="355600"/>
          </a:xfrm>
          <a:prstGeom prst="rect">
            <a:avLst/>
          </a:prstGeom>
        </p:spPr>
        <p:txBody>
          <a:bodyPr/>
          <a:lstStyle>
            <a:lvl1pPr marL="0" indent="0" algn="ctr" defTabSz="647944" rtl="0" eaLnBrk="1" latinLnBrk="0" hangingPunct="1">
              <a:buFontTx/>
              <a:buNone/>
              <a:defRPr lang="fr-FR" sz="3100" kern="1200" cap="all" baseline="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 rot="5400000">
            <a:off x="5770265" y="1926041"/>
            <a:ext cx="286941" cy="307181"/>
          </a:xfrm>
          <a:custGeom>
            <a:avLst/>
            <a:gdLst>
              <a:gd name="T0" fmla="*/ 1568 w 3136"/>
              <a:gd name="T1" fmla="*/ 0 h 3354"/>
              <a:gd name="T2" fmla="*/ 1605 w 3136"/>
              <a:gd name="T3" fmla="*/ 3 h 3354"/>
              <a:gd name="T4" fmla="*/ 1640 w 3136"/>
              <a:gd name="T5" fmla="*/ 10 h 3354"/>
              <a:gd name="T6" fmla="*/ 1672 w 3136"/>
              <a:gd name="T7" fmla="*/ 23 h 3354"/>
              <a:gd name="T8" fmla="*/ 1703 w 3136"/>
              <a:gd name="T9" fmla="*/ 41 h 3354"/>
              <a:gd name="T10" fmla="*/ 1731 w 3136"/>
              <a:gd name="T11" fmla="*/ 62 h 3354"/>
              <a:gd name="T12" fmla="*/ 1755 w 3136"/>
              <a:gd name="T13" fmla="*/ 86 h 3354"/>
              <a:gd name="T14" fmla="*/ 1776 w 3136"/>
              <a:gd name="T15" fmla="*/ 114 h 3354"/>
              <a:gd name="T16" fmla="*/ 1793 w 3136"/>
              <a:gd name="T17" fmla="*/ 145 h 3354"/>
              <a:gd name="T18" fmla="*/ 1805 w 3136"/>
              <a:gd name="T19" fmla="*/ 179 h 3354"/>
              <a:gd name="T20" fmla="*/ 1813 w 3136"/>
              <a:gd name="T21" fmla="*/ 214 h 3354"/>
              <a:gd name="T22" fmla="*/ 1816 w 3136"/>
              <a:gd name="T23" fmla="*/ 251 h 3354"/>
              <a:gd name="T24" fmla="*/ 1816 w 3136"/>
              <a:gd name="T25" fmla="*/ 1174 h 3354"/>
              <a:gd name="T26" fmla="*/ 3136 w 3136"/>
              <a:gd name="T27" fmla="*/ 2012 h 3354"/>
              <a:gd name="T28" fmla="*/ 3136 w 3136"/>
              <a:gd name="T29" fmla="*/ 2348 h 3354"/>
              <a:gd name="T30" fmla="*/ 1816 w 3136"/>
              <a:gd name="T31" fmla="*/ 1928 h 3354"/>
              <a:gd name="T32" fmla="*/ 1816 w 3136"/>
              <a:gd name="T33" fmla="*/ 2851 h 3354"/>
              <a:gd name="T34" fmla="*/ 2146 w 3136"/>
              <a:gd name="T35" fmla="*/ 3103 h 3354"/>
              <a:gd name="T36" fmla="*/ 2146 w 3136"/>
              <a:gd name="T37" fmla="*/ 3354 h 3354"/>
              <a:gd name="T38" fmla="*/ 1568 w 3136"/>
              <a:gd name="T39" fmla="*/ 3186 h 3354"/>
              <a:gd name="T40" fmla="*/ 991 w 3136"/>
              <a:gd name="T41" fmla="*/ 3354 h 3354"/>
              <a:gd name="T42" fmla="*/ 991 w 3136"/>
              <a:gd name="T43" fmla="*/ 3103 h 3354"/>
              <a:gd name="T44" fmla="*/ 1321 w 3136"/>
              <a:gd name="T45" fmla="*/ 2851 h 3354"/>
              <a:gd name="T46" fmla="*/ 1321 w 3136"/>
              <a:gd name="T47" fmla="*/ 1928 h 3354"/>
              <a:gd name="T48" fmla="*/ 0 w 3136"/>
              <a:gd name="T49" fmla="*/ 2348 h 3354"/>
              <a:gd name="T50" fmla="*/ 0 w 3136"/>
              <a:gd name="T51" fmla="*/ 2012 h 3354"/>
              <a:gd name="T52" fmla="*/ 1321 w 3136"/>
              <a:gd name="T53" fmla="*/ 1174 h 3354"/>
              <a:gd name="T54" fmla="*/ 1321 w 3136"/>
              <a:gd name="T55" fmla="*/ 251 h 3354"/>
              <a:gd name="T56" fmla="*/ 1323 w 3136"/>
              <a:gd name="T57" fmla="*/ 214 h 3354"/>
              <a:gd name="T58" fmla="*/ 1331 w 3136"/>
              <a:gd name="T59" fmla="*/ 179 h 3354"/>
              <a:gd name="T60" fmla="*/ 1344 w 3136"/>
              <a:gd name="T61" fmla="*/ 145 h 3354"/>
              <a:gd name="T62" fmla="*/ 1360 w 3136"/>
              <a:gd name="T63" fmla="*/ 114 h 3354"/>
              <a:gd name="T64" fmla="*/ 1381 w 3136"/>
              <a:gd name="T65" fmla="*/ 86 h 3354"/>
              <a:gd name="T66" fmla="*/ 1406 w 3136"/>
              <a:gd name="T67" fmla="*/ 62 h 3354"/>
              <a:gd name="T68" fmla="*/ 1433 w 3136"/>
              <a:gd name="T69" fmla="*/ 41 h 3354"/>
              <a:gd name="T70" fmla="*/ 1464 w 3136"/>
              <a:gd name="T71" fmla="*/ 23 h 3354"/>
              <a:gd name="T72" fmla="*/ 1496 w 3136"/>
              <a:gd name="T73" fmla="*/ 10 h 3354"/>
              <a:gd name="T74" fmla="*/ 1531 w 3136"/>
              <a:gd name="T75" fmla="*/ 3 h 3354"/>
              <a:gd name="T76" fmla="*/ 1568 w 3136"/>
              <a:gd name="T77" fmla="*/ 0 h 3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36" h="3354">
                <a:moveTo>
                  <a:pt x="1568" y="0"/>
                </a:moveTo>
                <a:lnTo>
                  <a:pt x="1605" y="3"/>
                </a:lnTo>
                <a:lnTo>
                  <a:pt x="1640" y="10"/>
                </a:lnTo>
                <a:lnTo>
                  <a:pt x="1672" y="23"/>
                </a:lnTo>
                <a:lnTo>
                  <a:pt x="1703" y="41"/>
                </a:lnTo>
                <a:lnTo>
                  <a:pt x="1731" y="62"/>
                </a:lnTo>
                <a:lnTo>
                  <a:pt x="1755" y="86"/>
                </a:lnTo>
                <a:lnTo>
                  <a:pt x="1776" y="114"/>
                </a:lnTo>
                <a:lnTo>
                  <a:pt x="1793" y="145"/>
                </a:lnTo>
                <a:lnTo>
                  <a:pt x="1805" y="179"/>
                </a:lnTo>
                <a:lnTo>
                  <a:pt x="1813" y="214"/>
                </a:lnTo>
                <a:lnTo>
                  <a:pt x="1816" y="251"/>
                </a:lnTo>
                <a:lnTo>
                  <a:pt x="1816" y="1174"/>
                </a:lnTo>
                <a:lnTo>
                  <a:pt x="3136" y="2012"/>
                </a:lnTo>
                <a:lnTo>
                  <a:pt x="3136" y="2348"/>
                </a:lnTo>
                <a:lnTo>
                  <a:pt x="1816" y="1928"/>
                </a:lnTo>
                <a:lnTo>
                  <a:pt x="1816" y="2851"/>
                </a:lnTo>
                <a:lnTo>
                  <a:pt x="2146" y="3103"/>
                </a:lnTo>
                <a:lnTo>
                  <a:pt x="2146" y="3354"/>
                </a:lnTo>
                <a:lnTo>
                  <a:pt x="1568" y="3186"/>
                </a:lnTo>
                <a:lnTo>
                  <a:pt x="991" y="3354"/>
                </a:lnTo>
                <a:lnTo>
                  <a:pt x="991" y="3103"/>
                </a:lnTo>
                <a:lnTo>
                  <a:pt x="1321" y="2851"/>
                </a:lnTo>
                <a:lnTo>
                  <a:pt x="1321" y="1928"/>
                </a:lnTo>
                <a:lnTo>
                  <a:pt x="0" y="2348"/>
                </a:lnTo>
                <a:lnTo>
                  <a:pt x="0" y="2012"/>
                </a:lnTo>
                <a:lnTo>
                  <a:pt x="1321" y="1174"/>
                </a:lnTo>
                <a:lnTo>
                  <a:pt x="1321" y="251"/>
                </a:lnTo>
                <a:lnTo>
                  <a:pt x="1323" y="214"/>
                </a:lnTo>
                <a:lnTo>
                  <a:pt x="1331" y="179"/>
                </a:lnTo>
                <a:lnTo>
                  <a:pt x="1344" y="145"/>
                </a:lnTo>
                <a:lnTo>
                  <a:pt x="1360" y="114"/>
                </a:lnTo>
                <a:lnTo>
                  <a:pt x="1381" y="86"/>
                </a:lnTo>
                <a:lnTo>
                  <a:pt x="1406" y="62"/>
                </a:lnTo>
                <a:lnTo>
                  <a:pt x="1433" y="41"/>
                </a:lnTo>
                <a:lnTo>
                  <a:pt x="1464" y="23"/>
                </a:lnTo>
                <a:lnTo>
                  <a:pt x="1496" y="10"/>
                </a:lnTo>
                <a:lnTo>
                  <a:pt x="1531" y="3"/>
                </a:lnTo>
                <a:lnTo>
                  <a:pt x="1568" y="0"/>
                </a:lnTo>
                <a:close/>
              </a:path>
            </a:pathLst>
          </a:custGeom>
          <a:solidFill>
            <a:srgbClr val="333366"/>
          </a:solidFill>
          <a:ln w="0">
            <a:solidFill>
              <a:srgbClr val="5B9BD5"/>
            </a:solidFill>
            <a:prstDash val="solid"/>
            <a:round/>
            <a:headEnd/>
            <a:tailEnd/>
          </a:ln>
        </p:spPr>
        <p:txBody>
          <a:bodyPr vert="horz" wrap="square" lIns="64794" tIns="32397" rIns="64794" bIns="32397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50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7253" y="1"/>
            <a:ext cx="8406336" cy="561836"/>
          </a:xfrm>
          <a:ln>
            <a:noFill/>
          </a:ln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Sommaire</a:t>
            </a:r>
          </a:p>
        </p:txBody>
      </p:sp>
      <p:pic>
        <p:nvPicPr>
          <p:cNvPr id="3" name="Graphique 14" descr="Domicile">
            <a:hlinkClick r:id="rId2" action="ppaction://hlinksldjump" tooltip="Vous êtes sur la page de sommaire"/>
            <a:extLst>
              <a:ext uri="{FF2B5EF4-FFF2-40B4-BE49-F238E27FC236}">
                <a16:creationId xmlns:a16="http://schemas.microsoft.com/office/drawing/2014/main" id="{AEEE93F5-F654-4161-A01D-4DCDE64E7B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3589" y="1360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96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554477"/>
            <a:ext cx="9144001" cy="4589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lvl="1"/>
            <a:r>
              <a:rPr lang="fr-FR" dirty="0"/>
              <a:t>Découvrir ce qu’est l’ERP France</a:t>
            </a:r>
          </a:p>
        </p:txBody>
      </p:sp>
      <p:sp>
        <p:nvSpPr>
          <p:cNvPr id="3" name="Freeform 11"/>
          <p:cNvSpPr>
            <a:spLocks/>
          </p:cNvSpPr>
          <p:nvPr userDrawn="1"/>
        </p:nvSpPr>
        <p:spPr bwMode="auto">
          <a:xfrm>
            <a:off x="96768" y="141937"/>
            <a:ext cx="1224000" cy="513000"/>
          </a:xfrm>
          <a:custGeom>
            <a:avLst/>
            <a:gdLst>
              <a:gd name="T0" fmla="*/ 1770 w 3379"/>
              <a:gd name="T1" fmla="*/ 2 h 2254"/>
              <a:gd name="T2" fmla="*/ 1925 w 3379"/>
              <a:gd name="T3" fmla="*/ 26 h 2254"/>
              <a:gd name="T4" fmla="*/ 2072 w 3379"/>
              <a:gd name="T5" fmla="*/ 71 h 2254"/>
              <a:gd name="T6" fmla="*/ 2209 w 3379"/>
              <a:gd name="T7" fmla="*/ 137 h 2254"/>
              <a:gd name="T8" fmla="*/ 2334 w 3379"/>
              <a:gd name="T9" fmla="*/ 220 h 2254"/>
              <a:gd name="T10" fmla="*/ 2446 w 3379"/>
              <a:gd name="T11" fmla="*/ 320 h 2254"/>
              <a:gd name="T12" fmla="*/ 2543 w 3379"/>
              <a:gd name="T13" fmla="*/ 434 h 2254"/>
              <a:gd name="T14" fmla="*/ 2622 w 3379"/>
              <a:gd name="T15" fmla="*/ 562 h 2254"/>
              <a:gd name="T16" fmla="*/ 2683 w 3379"/>
              <a:gd name="T17" fmla="*/ 702 h 2254"/>
              <a:gd name="T18" fmla="*/ 2725 w 3379"/>
              <a:gd name="T19" fmla="*/ 850 h 2254"/>
              <a:gd name="T20" fmla="*/ 2851 w 3379"/>
              <a:gd name="T21" fmla="*/ 871 h 2254"/>
              <a:gd name="T22" fmla="*/ 2967 w 3379"/>
              <a:gd name="T23" fmla="*/ 912 h 2254"/>
              <a:gd name="T24" fmla="*/ 3074 w 3379"/>
              <a:gd name="T25" fmla="*/ 972 h 2254"/>
              <a:gd name="T26" fmla="*/ 3168 w 3379"/>
              <a:gd name="T27" fmla="*/ 1048 h 2254"/>
              <a:gd name="T28" fmla="*/ 3247 w 3379"/>
              <a:gd name="T29" fmla="*/ 1141 h 2254"/>
              <a:gd name="T30" fmla="*/ 3309 w 3379"/>
              <a:gd name="T31" fmla="*/ 1245 h 2254"/>
              <a:gd name="T32" fmla="*/ 3353 w 3379"/>
              <a:gd name="T33" fmla="*/ 1360 h 2254"/>
              <a:gd name="T34" fmla="*/ 3376 w 3379"/>
              <a:gd name="T35" fmla="*/ 1485 h 2254"/>
              <a:gd name="T36" fmla="*/ 3376 w 3379"/>
              <a:gd name="T37" fmla="*/ 1617 h 2254"/>
              <a:gd name="T38" fmla="*/ 3351 w 3379"/>
              <a:gd name="T39" fmla="*/ 1747 h 2254"/>
              <a:gd name="T40" fmla="*/ 3303 w 3379"/>
              <a:gd name="T41" fmla="*/ 1867 h 2254"/>
              <a:gd name="T42" fmla="*/ 3235 w 3379"/>
              <a:gd name="T43" fmla="*/ 1975 h 2254"/>
              <a:gd name="T44" fmla="*/ 3150 w 3379"/>
              <a:gd name="T45" fmla="*/ 2069 h 2254"/>
              <a:gd name="T46" fmla="*/ 3048 w 3379"/>
              <a:gd name="T47" fmla="*/ 2146 h 2254"/>
              <a:gd name="T48" fmla="*/ 2934 w 3379"/>
              <a:gd name="T49" fmla="*/ 2205 h 2254"/>
              <a:gd name="T50" fmla="*/ 2809 w 3379"/>
              <a:gd name="T51" fmla="*/ 2241 h 2254"/>
              <a:gd name="T52" fmla="*/ 2675 w 3379"/>
              <a:gd name="T53" fmla="*/ 2254 h 2254"/>
              <a:gd name="T54" fmla="*/ 772 w 3379"/>
              <a:gd name="T55" fmla="*/ 2250 h 2254"/>
              <a:gd name="T56" fmla="*/ 632 w 3379"/>
              <a:gd name="T57" fmla="*/ 2227 h 2254"/>
              <a:gd name="T58" fmla="*/ 500 w 3379"/>
              <a:gd name="T59" fmla="*/ 2180 h 2254"/>
              <a:gd name="T60" fmla="*/ 380 w 3379"/>
              <a:gd name="T61" fmla="*/ 2114 h 2254"/>
              <a:gd name="T62" fmla="*/ 272 w 3379"/>
              <a:gd name="T63" fmla="*/ 2029 h 2254"/>
              <a:gd name="T64" fmla="*/ 180 w 3379"/>
              <a:gd name="T65" fmla="*/ 1929 h 2254"/>
              <a:gd name="T66" fmla="*/ 104 w 3379"/>
              <a:gd name="T67" fmla="*/ 1815 h 2254"/>
              <a:gd name="T68" fmla="*/ 48 w 3379"/>
              <a:gd name="T69" fmla="*/ 1689 h 2254"/>
              <a:gd name="T70" fmla="*/ 12 w 3379"/>
              <a:gd name="T71" fmla="*/ 1552 h 2254"/>
              <a:gd name="T72" fmla="*/ 0 w 3379"/>
              <a:gd name="T73" fmla="*/ 1408 h 2254"/>
              <a:gd name="T74" fmla="*/ 11 w 3379"/>
              <a:gd name="T75" fmla="*/ 1266 h 2254"/>
              <a:gd name="T76" fmla="*/ 46 w 3379"/>
              <a:gd name="T77" fmla="*/ 1132 h 2254"/>
              <a:gd name="T78" fmla="*/ 101 w 3379"/>
              <a:gd name="T79" fmla="*/ 1007 h 2254"/>
              <a:gd name="T80" fmla="*/ 175 w 3379"/>
              <a:gd name="T81" fmla="*/ 894 h 2254"/>
              <a:gd name="T82" fmla="*/ 264 w 3379"/>
              <a:gd name="T83" fmla="*/ 794 h 2254"/>
              <a:gd name="T84" fmla="*/ 369 w 3379"/>
              <a:gd name="T85" fmla="*/ 710 h 2254"/>
              <a:gd name="T86" fmla="*/ 487 w 3379"/>
              <a:gd name="T87" fmla="*/ 643 h 2254"/>
              <a:gd name="T88" fmla="*/ 616 w 3379"/>
              <a:gd name="T89" fmla="*/ 595 h 2254"/>
              <a:gd name="T90" fmla="*/ 753 w 3379"/>
              <a:gd name="T91" fmla="*/ 569 h 2254"/>
              <a:gd name="T92" fmla="*/ 833 w 3379"/>
              <a:gd name="T93" fmla="*/ 439 h 2254"/>
              <a:gd name="T94" fmla="*/ 930 w 3379"/>
              <a:gd name="T95" fmla="*/ 324 h 2254"/>
              <a:gd name="T96" fmla="*/ 1042 w 3379"/>
              <a:gd name="T97" fmla="*/ 223 h 2254"/>
              <a:gd name="T98" fmla="*/ 1167 w 3379"/>
              <a:gd name="T99" fmla="*/ 139 h 2254"/>
              <a:gd name="T100" fmla="*/ 1305 w 3379"/>
              <a:gd name="T101" fmla="*/ 72 h 2254"/>
              <a:gd name="T102" fmla="*/ 1453 w 3379"/>
              <a:gd name="T103" fmla="*/ 26 h 2254"/>
              <a:gd name="T104" fmla="*/ 1609 w 3379"/>
              <a:gd name="T105" fmla="*/ 2 h 2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9" h="2254">
                <a:moveTo>
                  <a:pt x="1690" y="0"/>
                </a:moveTo>
                <a:lnTo>
                  <a:pt x="1770" y="2"/>
                </a:lnTo>
                <a:lnTo>
                  <a:pt x="1848" y="12"/>
                </a:lnTo>
                <a:lnTo>
                  <a:pt x="1925" y="26"/>
                </a:lnTo>
                <a:lnTo>
                  <a:pt x="2000" y="46"/>
                </a:lnTo>
                <a:lnTo>
                  <a:pt x="2072" y="71"/>
                </a:lnTo>
                <a:lnTo>
                  <a:pt x="2141" y="101"/>
                </a:lnTo>
                <a:lnTo>
                  <a:pt x="2209" y="137"/>
                </a:lnTo>
                <a:lnTo>
                  <a:pt x="2273" y="176"/>
                </a:lnTo>
                <a:lnTo>
                  <a:pt x="2334" y="220"/>
                </a:lnTo>
                <a:lnTo>
                  <a:pt x="2392" y="268"/>
                </a:lnTo>
                <a:lnTo>
                  <a:pt x="2446" y="320"/>
                </a:lnTo>
                <a:lnTo>
                  <a:pt x="2496" y="375"/>
                </a:lnTo>
                <a:lnTo>
                  <a:pt x="2543" y="434"/>
                </a:lnTo>
                <a:lnTo>
                  <a:pt x="2584" y="497"/>
                </a:lnTo>
                <a:lnTo>
                  <a:pt x="2622" y="562"/>
                </a:lnTo>
                <a:lnTo>
                  <a:pt x="2655" y="631"/>
                </a:lnTo>
                <a:lnTo>
                  <a:pt x="2683" y="702"/>
                </a:lnTo>
                <a:lnTo>
                  <a:pt x="2707" y="775"/>
                </a:lnTo>
                <a:lnTo>
                  <a:pt x="2725" y="850"/>
                </a:lnTo>
                <a:lnTo>
                  <a:pt x="2788" y="858"/>
                </a:lnTo>
                <a:lnTo>
                  <a:pt x="2851" y="871"/>
                </a:lnTo>
                <a:lnTo>
                  <a:pt x="2910" y="889"/>
                </a:lnTo>
                <a:lnTo>
                  <a:pt x="2967" y="912"/>
                </a:lnTo>
                <a:lnTo>
                  <a:pt x="3022" y="940"/>
                </a:lnTo>
                <a:lnTo>
                  <a:pt x="3074" y="972"/>
                </a:lnTo>
                <a:lnTo>
                  <a:pt x="3122" y="1008"/>
                </a:lnTo>
                <a:lnTo>
                  <a:pt x="3168" y="1048"/>
                </a:lnTo>
                <a:lnTo>
                  <a:pt x="3209" y="1093"/>
                </a:lnTo>
                <a:lnTo>
                  <a:pt x="3247" y="1141"/>
                </a:lnTo>
                <a:lnTo>
                  <a:pt x="3280" y="1190"/>
                </a:lnTo>
                <a:lnTo>
                  <a:pt x="3309" y="1245"/>
                </a:lnTo>
                <a:lnTo>
                  <a:pt x="3334" y="1301"/>
                </a:lnTo>
                <a:lnTo>
                  <a:pt x="3353" y="1360"/>
                </a:lnTo>
                <a:lnTo>
                  <a:pt x="3368" y="1421"/>
                </a:lnTo>
                <a:lnTo>
                  <a:pt x="3376" y="1485"/>
                </a:lnTo>
                <a:lnTo>
                  <a:pt x="3379" y="1549"/>
                </a:lnTo>
                <a:lnTo>
                  <a:pt x="3376" y="1617"/>
                </a:lnTo>
                <a:lnTo>
                  <a:pt x="3366" y="1683"/>
                </a:lnTo>
                <a:lnTo>
                  <a:pt x="3351" y="1747"/>
                </a:lnTo>
                <a:lnTo>
                  <a:pt x="3330" y="1808"/>
                </a:lnTo>
                <a:lnTo>
                  <a:pt x="3303" y="1867"/>
                </a:lnTo>
                <a:lnTo>
                  <a:pt x="3272" y="1923"/>
                </a:lnTo>
                <a:lnTo>
                  <a:pt x="3235" y="1975"/>
                </a:lnTo>
                <a:lnTo>
                  <a:pt x="3195" y="2024"/>
                </a:lnTo>
                <a:lnTo>
                  <a:pt x="3150" y="2069"/>
                </a:lnTo>
                <a:lnTo>
                  <a:pt x="3101" y="2110"/>
                </a:lnTo>
                <a:lnTo>
                  <a:pt x="3048" y="2146"/>
                </a:lnTo>
                <a:lnTo>
                  <a:pt x="2993" y="2178"/>
                </a:lnTo>
                <a:lnTo>
                  <a:pt x="2934" y="2205"/>
                </a:lnTo>
                <a:lnTo>
                  <a:pt x="2872" y="2226"/>
                </a:lnTo>
                <a:lnTo>
                  <a:pt x="2809" y="2241"/>
                </a:lnTo>
                <a:lnTo>
                  <a:pt x="2742" y="2250"/>
                </a:lnTo>
                <a:lnTo>
                  <a:pt x="2675" y="2254"/>
                </a:lnTo>
                <a:lnTo>
                  <a:pt x="844" y="2254"/>
                </a:lnTo>
                <a:lnTo>
                  <a:pt x="772" y="2250"/>
                </a:lnTo>
                <a:lnTo>
                  <a:pt x="701" y="2241"/>
                </a:lnTo>
                <a:lnTo>
                  <a:pt x="632" y="2227"/>
                </a:lnTo>
                <a:lnTo>
                  <a:pt x="565" y="2206"/>
                </a:lnTo>
                <a:lnTo>
                  <a:pt x="500" y="2180"/>
                </a:lnTo>
                <a:lnTo>
                  <a:pt x="439" y="2150"/>
                </a:lnTo>
                <a:lnTo>
                  <a:pt x="380" y="2114"/>
                </a:lnTo>
                <a:lnTo>
                  <a:pt x="324" y="2074"/>
                </a:lnTo>
                <a:lnTo>
                  <a:pt x="272" y="2029"/>
                </a:lnTo>
                <a:lnTo>
                  <a:pt x="224" y="1981"/>
                </a:lnTo>
                <a:lnTo>
                  <a:pt x="180" y="1929"/>
                </a:lnTo>
                <a:lnTo>
                  <a:pt x="139" y="1874"/>
                </a:lnTo>
                <a:lnTo>
                  <a:pt x="104" y="1815"/>
                </a:lnTo>
                <a:lnTo>
                  <a:pt x="74" y="1753"/>
                </a:lnTo>
                <a:lnTo>
                  <a:pt x="48" y="1689"/>
                </a:lnTo>
                <a:lnTo>
                  <a:pt x="27" y="1621"/>
                </a:lnTo>
                <a:lnTo>
                  <a:pt x="12" y="1552"/>
                </a:lnTo>
                <a:lnTo>
                  <a:pt x="3" y="1481"/>
                </a:lnTo>
                <a:lnTo>
                  <a:pt x="0" y="1408"/>
                </a:lnTo>
                <a:lnTo>
                  <a:pt x="3" y="1336"/>
                </a:lnTo>
                <a:lnTo>
                  <a:pt x="11" y="1266"/>
                </a:lnTo>
                <a:lnTo>
                  <a:pt x="26" y="1198"/>
                </a:lnTo>
                <a:lnTo>
                  <a:pt x="46" y="1132"/>
                </a:lnTo>
                <a:lnTo>
                  <a:pt x="71" y="1069"/>
                </a:lnTo>
                <a:lnTo>
                  <a:pt x="101" y="1007"/>
                </a:lnTo>
                <a:lnTo>
                  <a:pt x="135" y="949"/>
                </a:lnTo>
                <a:lnTo>
                  <a:pt x="175" y="894"/>
                </a:lnTo>
                <a:lnTo>
                  <a:pt x="217" y="842"/>
                </a:lnTo>
                <a:lnTo>
                  <a:pt x="264" y="794"/>
                </a:lnTo>
                <a:lnTo>
                  <a:pt x="315" y="750"/>
                </a:lnTo>
                <a:lnTo>
                  <a:pt x="369" y="710"/>
                </a:lnTo>
                <a:lnTo>
                  <a:pt x="426" y="674"/>
                </a:lnTo>
                <a:lnTo>
                  <a:pt x="487" y="643"/>
                </a:lnTo>
                <a:lnTo>
                  <a:pt x="550" y="616"/>
                </a:lnTo>
                <a:lnTo>
                  <a:pt x="616" y="595"/>
                </a:lnTo>
                <a:lnTo>
                  <a:pt x="683" y="580"/>
                </a:lnTo>
                <a:lnTo>
                  <a:pt x="753" y="569"/>
                </a:lnTo>
                <a:lnTo>
                  <a:pt x="790" y="503"/>
                </a:lnTo>
                <a:lnTo>
                  <a:pt x="833" y="439"/>
                </a:lnTo>
                <a:lnTo>
                  <a:pt x="879" y="380"/>
                </a:lnTo>
                <a:lnTo>
                  <a:pt x="930" y="324"/>
                </a:lnTo>
                <a:lnTo>
                  <a:pt x="984" y="271"/>
                </a:lnTo>
                <a:lnTo>
                  <a:pt x="1042" y="223"/>
                </a:lnTo>
                <a:lnTo>
                  <a:pt x="1102" y="178"/>
                </a:lnTo>
                <a:lnTo>
                  <a:pt x="1167" y="139"/>
                </a:lnTo>
                <a:lnTo>
                  <a:pt x="1234" y="103"/>
                </a:lnTo>
                <a:lnTo>
                  <a:pt x="1305" y="72"/>
                </a:lnTo>
                <a:lnTo>
                  <a:pt x="1378" y="47"/>
                </a:lnTo>
                <a:lnTo>
                  <a:pt x="1453" y="26"/>
                </a:lnTo>
                <a:lnTo>
                  <a:pt x="1530" y="12"/>
                </a:lnTo>
                <a:lnTo>
                  <a:pt x="1609" y="2"/>
                </a:lnTo>
                <a:lnTo>
                  <a:pt x="169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 sz="3100"/>
          </a:p>
        </p:txBody>
      </p:sp>
      <p:sp>
        <p:nvSpPr>
          <p:cNvPr id="4" name="Freeform 11"/>
          <p:cNvSpPr>
            <a:spLocks/>
          </p:cNvSpPr>
          <p:nvPr userDrawn="1"/>
        </p:nvSpPr>
        <p:spPr bwMode="auto">
          <a:xfrm>
            <a:off x="3909821" y="141937"/>
            <a:ext cx="1224000" cy="513000"/>
          </a:xfrm>
          <a:custGeom>
            <a:avLst/>
            <a:gdLst>
              <a:gd name="T0" fmla="*/ 1770 w 3379"/>
              <a:gd name="T1" fmla="*/ 2 h 2254"/>
              <a:gd name="T2" fmla="*/ 1925 w 3379"/>
              <a:gd name="T3" fmla="*/ 26 h 2254"/>
              <a:gd name="T4" fmla="*/ 2072 w 3379"/>
              <a:gd name="T5" fmla="*/ 71 h 2254"/>
              <a:gd name="T6" fmla="*/ 2209 w 3379"/>
              <a:gd name="T7" fmla="*/ 137 h 2254"/>
              <a:gd name="T8" fmla="*/ 2334 w 3379"/>
              <a:gd name="T9" fmla="*/ 220 h 2254"/>
              <a:gd name="T10" fmla="*/ 2446 w 3379"/>
              <a:gd name="T11" fmla="*/ 320 h 2254"/>
              <a:gd name="T12" fmla="*/ 2543 w 3379"/>
              <a:gd name="T13" fmla="*/ 434 h 2254"/>
              <a:gd name="T14" fmla="*/ 2622 w 3379"/>
              <a:gd name="T15" fmla="*/ 562 h 2254"/>
              <a:gd name="T16" fmla="*/ 2683 w 3379"/>
              <a:gd name="T17" fmla="*/ 702 h 2254"/>
              <a:gd name="T18" fmla="*/ 2725 w 3379"/>
              <a:gd name="T19" fmla="*/ 850 h 2254"/>
              <a:gd name="T20" fmla="*/ 2851 w 3379"/>
              <a:gd name="T21" fmla="*/ 871 h 2254"/>
              <a:gd name="T22" fmla="*/ 2967 w 3379"/>
              <a:gd name="T23" fmla="*/ 912 h 2254"/>
              <a:gd name="T24" fmla="*/ 3074 w 3379"/>
              <a:gd name="T25" fmla="*/ 972 h 2254"/>
              <a:gd name="T26" fmla="*/ 3168 w 3379"/>
              <a:gd name="T27" fmla="*/ 1048 h 2254"/>
              <a:gd name="T28" fmla="*/ 3247 w 3379"/>
              <a:gd name="T29" fmla="*/ 1141 h 2254"/>
              <a:gd name="T30" fmla="*/ 3309 w 3379"/>
              <a:gd name="T31" fmla="*/ 1245 h 2254"/>
              <a:gd name="T32" fmla="*/ 3353 w 3379"/>
              <a:gd name="T33" fmla="*/ 1360 h 2254"/>
              <a:gd name="T34" fmla="*/ 3376 w 3379"/>
              <a:gd name="T35" fmla="*/ 1485 h 2254"/>
              <a:gd name="T36" fmla="*/ 3376 w 3379"/>
              <a:gd name="T37" fmla="*/ 1617 h 2254"/>
              <a:gd name="T38" fmla="*/ 3351 w 3379"/>
              <a:gd name="T39" fmla="*/ 1747 h 2254"/>
              <a:gd name="T40" fmla="*/ 3303 w 3379"/>
              <a:gd name="T41" fmla="*/ 1867 h 2254"/>
              <a:gd name="T42" fmla="*/ 3235 w 3379"/>
              <a:gd name="T43" fmla="*/ 1975 h 2254"/>
              <a:gd name="T44" fmla="*/ 3150 w 3379"/>
              <a:gd name="T45" fmla="*/ 2069 h 2254"/>
              <a:gd name="T46" fmla="*/ 3048 w 3379"/>
              <a:gd name="T47" fmla="*/ 2146 h 2254"/>
              <a:gd name="T48" fmla="*/ 2934 w 3379"/>
              <a:gd name="T49" fmla="*/ 2205 h 2254"/>
              <a:gd name="T50" fmla="*/ 2809 w 3379"/>
              <a:gd name="T51" fmla="*/ 2241 h 2254"/>
              <a:gd name="T52" fmla="*/ 2675 w 3379"/>
              <a:gd name="T53" fmla="*/ 2254 h 2254"/>
              <a:gd name="T54" fmla="*/ 772 w 3379"/>
              <a:gd name="T55" fmla="*/ 2250 h 2254"/>
              <a:gd name="T56" fmla="*/ 632 w 3379"/>
              <a:gd name="T57" fmla="*/ 2227 h 2254"/>
              <a:gd name="T58" fmla="*/ 500 w 3379"/>
              <a:gd name="T59" fmla="*/ 2180 h 2254"/>
              <a:gd name="T60" fmla="*/ 380 w 3379"/>
              <a:gd name="T61" fmla="*/ 2114 h 2254"/>
              <a:gd name="T62" fmla="*/ 272 w 3379"/>
              <a:gd name="T63" fmla="*/ 2029 h 2254"/>
              <a:gd name="T64" fmla="*/ 180 w 3379"/>
              <a:gd name="T65" fmla="*/ 1929 h 2254"/>
              <a:gd name="T66" fmla="*/ 104 w 3379"/>
              <a:gd name="T67" fmla="*/ 1815 h 2254"/>
              <a:gd name="T68" fmla="*/ 48 w 3379"/>
              <a:gd name="T69" fmla="*/ 1689 h 2254"/>
              <a:gd name="T70" fmla="*/ 12 w 3379"/>
              <a:gd name="T71" fmla="*/ 1552 h 2254"/>
              <a:gd name="T72" fmla="*/ 0 w 3379"/>
              <a:gd name="T73" fmla="*/ 1408 h 2254"/>
              <a:gd name="T74" fmla="*/ 11 w 3379"/>
              <a:gd name="T75" fmla="*/ 1266 h 2254"/>
              <a:gd name="T76" fmla="*/ 46 w 3379"/>
              <a:gd name="T77" fmla="*/ 1132 h 2254"/>
              <a:gd name="T78" fmla="*/ 101 w 3379"/>
              <a:gd name="T79" fmla="*/ 1007 h 2254"/>
              <a:gd name="T80" fmla="*/ 175 w 3379"/>
              <a:gd name="T81" fmla="*/ 894 h 2254"/>
              <a:gd name="T82" fmla="*/ 264 w 3379"/>
              <a:gd name="T83" fmla="*/ 794 h 2254"/>
              <a:gd name="T84" fmla="*/ 369 w 3379"/>
              <a:gd name="T85" fmla="*/ 710 h 2254"/>
              <a:gd name="T86" fmla="*/ 487 w 3379"/>
              <a:gd name="T87" fmla="*/ 643 h 2254"/>
              <a:gd name="T88" fmla="*/ 616 w 3379"/>
              <a:gd name="T89" fmla="*/ 595 h 2254"/>
              <a:gd name="T90" fmla="*/ 753 w 3379"/>
              <a:gd name="T91" fmla="*/ 569 h 2254"/>
              <a:gd name="T92" fmla="*/ 833 w 3379"/>
              <a:gd name="T93" fmla="*/ 439 h 2254"/>
              <a:gd name="T94" fmla="*/ 930 w 3379"/>
              <a:gd name="T95" fmla="*/ 324 h 2254"/>
              <a:gd name="T96" fmla="*/ 1042 w 3379"/>
              <a:gd name="T97" fmla="*/ 223 h 2254"/>
              <a:gd name="T98" fmla="*/ 1167 w 3379"/>
              <a:gd name="T99" fmla="*/ 139 h 2254"/>
              <a:gd name="T100" fmla="*/ 1305 w 3379"/>
              <a:gd name="T101" fmla="*/ 72 h 2254"/>
              <a:gd name="T102" fmla="*/ 1453 w 3379"/>
              <a:gd name="T103" fmla="*/ 26 h 2254"/>
              <a:gd name="T104" fmla="*/ 1609 w 3379"/>
              <a:gd name="T105" fmla="*/ 2 h 2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9" h="2254">
                <a:moveTo>
                  <a:pt x="1690" y="0"/>
                </a:moveTo>
                <a:lnTo>
                  <a:pt x="1770" y="2"/>
                </a:lnTo>
                <a:lnTo>
                  <a:pt x="1848" y="12"/>
                </a:lnTo>
                <a:lnTo>
                  <a:pt x="1925" y="26"/>
                </a:lnTo>
                <a:lnTo>
                  <a:pt x="2000" y="46"/>
                </a:lnTo>
                <a:lnTo>
                  <a:pt x="2072" y="71"/>
                </a:lnTo>
                <a:lnTo>
                  <a:pt x="2141" y="101"/>
                </a:lnTo>
                <a:lnTo>
                  <a:pt x="2209" y="137"/>
                </a:lnTo>
                <a:lnTo>
                  <a:pt x="2273" y="176"/>
                </a:lnTo>
                <a:lnTo>
                  <a:pt x="2334" y="220"/>
                </a:lnTo>
                <a:lnTo>
                  <a:pt x="2392" y="268"/>
                </a:lnTo>
                <a:lnTo>
                  <a:pt x="2446" y="320"/>
                </a:lnTo>
                <a:lnTo>
                  <a:pt x="2496" y="375"/>
                </a:lnTo>
                <a:lnTo>
                  <a:pt x="2543" y="434"/>
                </a:lnTo>
                <a:lnTo>
                  <a:pt x="2584" y="497"/>
                </a:lnTo>
                <a:lnTo>
                  <a:pt x="2622" y="562"/>
                </a:lnTo>
                <a:lnTo>
                  <a:pt x="2655" y="631"/>
                </a:lnTo>
                <a:lnTo>
                  <a:pt x="2683" y="702"/>
                </a:lnTo>
                <a:lnTo>
                  <a:pt x="2707" y="775"/>
                </a:lnTo>
                <a:lnTo>
                  <a:pt x="2725" y="850"/>
                </a:lnTo>
                <a:lnTo>
                  <a:pt x="2788" y="858"/>
                </a:lnTo>
                <a:lnTo>
                  <a:pt x="2851" y="871"/>
                </a:lnTo>
                <a:lnTo>
                  <a:pt x="2910" y="889"/>
                </a:lnTo>
                <a:lnTo>
                  <a:pt x="2967" y="912"/>
                </a:lnTo>
                <a:lnTo>
                  <a:pt x="3022" y="940"/>
                </a:lnTo>
                <a:lnTo>
                  <a:pt x="3074" y="972"/>
                </a:lnTo>
                <a:lnTo>
                  <a:pt x="3122" y="1008"/>
                </a:lnTo>
                <a:lnTo>
                  <a:pt x="3168" y="1048"/>
                </a:lnTo>
                <a:lnTo>
                  <a:pt x="3209" y="1093"/>
                </a:lnTo>
                <a:lnTo>
                  <a:pt x="3247" y="1141"/>
                </a:lnTo>
                <a:lnTo>
                  <a:pt x="3280" y="1190"/>
                </a:lnTo>
                <a:lnTo>
                  <a:pt x="3309" y="1245"/>
                </a:lnTo>
                <a:lnTo>
                  <a:pt x="3334" y="1301"/>
                </a:lnTo>
                <a:lnTo>
                  <a:pt x="3353" y="1360"/>
                </a:lnTo>
                <a:lnTo>
                  <a:pt x="3368" y="1421"/>
                </a:lnTo>
                <a:lnTo>
                  <a:pt x="3376" y="1485"/>
                </a:lnTo>
                <a:lnTo>
                  <a:pt x="3379" y="1549"/>
                </a:lnTo>
                <a:lnTo>
                  <a:pt x="3376" y="1617"/>
                </a:lnTo>
                <a:lnTo>
                  <a:pt x="3366" y="1683"/>
                </a:lnTo>
                <a:lnTo>
                  <a:pt x="3351" y="1747"/>
                </a:lnTo>
                <a:lnTo>
                  <a:pt x="3330" y="1808"/>
                </a:lnTo>
                <a:lnTo>
                  <a:pt x="3303" y="1867"/>
                </a:lnTo>
                <a:lnTo>
                  <a:pt x="3272" y="1923"/>
                </a:lnTo>
                <a:lnTo>
                  <a:pt x="3235" y="1975"/>
                </a:lnTo>
                <a:lnTo>
                  <a:pt x="3195" y="2024"/>
                </a:lnTo>
                <a:lnTo>
                  <a:pt x="3150" y="2069"/>
                </a:lnTo>
                <a:lnTo>
                  <a:pt x="3101" y="2110"/>
                </a:lnTo>
                <a:lnTo>
                  <a:pt x="3048" y="2146"/>
                </a:lnTo>
                <a:lnTo>
                  <a:pt x="2993" y="2178"/>
                </a:lnTo>
                <a:lnTo>
                  <a:pt x="2934" y="2205"/>
                </a:lnTo>
                <a:lnTo>
                  <a:pt x="2872" y="2226"/>
                </a:lnTo>
                <a:lnTo>
                  <a:pt x="2809" y="2241"/>
                </a:lnTo>
                <a:lnTo>
                  <a:pt x="2742" y="2250"/>
                </a:lnTo>
                <a:lnTo>
                  <a:pt x="2675" y="2254"/>
                </a:lnTo>
                <a:lnTo>
                  <a:pt x="844" y="2254"/>
                </a:lnTo>
                <a:lnTo>
                  <a:pt x="772" y="2250"/>
                </a:lnTo>
                <a:lnTo>
                  <a:pt x="701" y="2241"/>
                </a:lnTo>
                <a:lnTo>
                  <a:pt x="632" y="2227"/>
                </a:lnTo>
                <a:lnTo>
                  <a:pt x="565" y="2206"/>
                </a:lnTo>
                <a:lnTo>
                  <a:pt x="500" y="2180"/>
                </a:lnTo>
                <a:lnTo>
                  <a:pt x="439" y="2150"/>
                </a:lnTo>
                <a:lnTo>
                  <a:pt x="380" y="2114"/>
                </a:lnTo>
                <a:lnTo>
                  <a:pt x="324" y="2074"/>
                </a:lnTo>
                <a:lnTo>
                  <a:pt x="272" y="2029"/>
                </a:lnTo>
                <a:lnTo>
                  <a:pt x="224" y="1981"/>
                </a:lnTo>
                <a:lnTo>
                  <a:pt x="180" y="1929"/>
                </a:lnTo>
                <a:lnTo>
                  <a:pt x="139" y="1874"/>
                </a:lnTo>
                <a:lnTo>
                  <a:pt x="104" y="1815"/>
                </a:lnTo>
                <a:lnTo>
                  <a:pt x="74" y="1753"/>
                </a:lnTo>
                <a:lnTo>
                  <a:pt x="48" y="1689"/>
                </a:lnTo>
                <a:lnTo>
                  <a:pt x="27" y="1621"/>
                </a:lnTo>
                <a:lnTo>
                  <a:pt x="12" y="1552"/>
                </a:lnTo>
                <a:lnTo>
                  <a:pt x="3" y="1481"/>
                </a:lnTo>
                <a:lnTo>
                  <a:pt x="0" y="1408"/>
                </a:lnTo>
                <a:lnTo>
                  <a:pt x="3" y="1336"/>
                </a:lnTo>
                <a:lnTo>
                  <a:pt x="11" y="1266"/>
                </a:lnTo>
                <a:lnTo>
                  <a:pt x="26" y="1198"/>
                </a:lnTo>
                <a:lnTo>
                  <a:pt x="46" y="1132"/>
                </a:lnTo>
                <a:lnTo>
                  <a:pt x="71" y="1069"/>
                </a:lnTo>
                <a:lnTo>
                  <a:pt x="101" y="1007"/>
                </a:lnTo>
                <a:lnTo>
                  <a:pt x="135" y="949"/>
                </a:lnTo>
                <a:lnTo>
                  <a:pt x="175" y="894"/>
                </a:lnTo>
                <a:lnTo>
                  <a:pt x="217" y="842"/>
                </a:lnTo>
                <a:lnTo>
                  <a:pt x="264" y="794"/>
                </a:lnTo>
                <a:lnTo>
                  <a:pt x="315" y="750"/>
                </a:lnTo>
                <a:lnTo>
                  <a:pt x="369" y="710"/>
                </a:lnTo>
                <a:lnTo>
                  <a:pt x="426" y="674"/>
                </a:lnTo>
                <a:lnTo>
                  <a:pt x="487" y="643"/>
                </a:lnTo>
                <a:lnTo>
                  <a:pt x="550" y="616"/>
                </a:lnTo>
                <a:lnTo>
                  <a:pt x="616" y="595"/>
                </a:lnTo>
                <a:lnTo>
                  <a:pt x="683" y="580"/>
                </a:lnTo>
                <a:lnTo>
                  <a:pt x="753" y="569"/>
                </a:lnTo>
                <a:lnTo>
                  <a:pt x="790" y="503"/>
                </a:lnTo>
                <a:lnTo>
                  <a:pt x="833" y="439"/>
                </a:lnTo>
                <a:lnTo>
                  <a:pt x="879" y="380"/>
                </a:lnTo>
                <a:lnTo>
                  <a:pt x="930" y="324"/>
                </a:lnTo>
                <a:lnTo>
                  <a:pt x="984" y="271"/>
                </a:lnTo>
                <a:lnTo>
                  <a:pt x="1042" y="223"/>
                </a:lnTo>
                <a:lnTo>
                  <a:pt x="1102" y="178"/>
                </a:lnTo>
                <a:lnTo>
                  <a:pt x="1167" y="139"/>
                </a:lnTo>
                <a:lnTo>
                  <a:pt x="1234" y="103"/>
                </a:lnTo>
                <a:lnTo>
                  <a:pt x="1305" y="72"/>
                </a:lnTo>
                <a:lnTo>
                  <a:pt x="1378" y="47"/>
                </a:lnTo>
                <a:lnTo>
                  <a:pt x="1453" y="26"/>
                </a:lnTo>
                <a:lnTo>
                  <a:pt x="1530" y="12"/>
                </a:lnTo>
                <a:lnTo>
                  <a:pt x="1609" y="2"/>
                </a:lnTo>
                <a:lnTo>
                  <a:pt x="169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6200000">
              <a:srgbClr val="333366">
                <a:alpha val="8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r>
              <a:rPr lang="fr-FR" sz="3100" dirty="0"/>
              <a:t>²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89305" y="434716"/>
            <a:ext cx="792894" cy="162376"/>
          </a:xfrm>
          <a:prstGeom prst="rect">
            <a:avLst/>
          </a:prstGeom>
        </p:spPr>
        <p:txBody>
          <a:bodyPr wrap="none" lIns="64794" tIns="32397" rIns="64794" bIns="32397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54"/>
              </a:spcBef>
              <a:buClr>
                <a:srgbClr val="333366"/>
              </a:buClr>
              <a:buSzPct val="150000"/>
            </a:pPr>
            <a:r>
              <a:rPr lang="fr-FR" sz="7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INTRODUCTION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1921" y="352059"/>
            <a:ext cx="1331320" cy="162376"/>
          </a:xfrm>
          <a:prstGeom prst="rect">
            <a:avLst/>
          </a:prstGeom>
        </p:spPr>
        <p:txBody>
          <a:bodyPr wrap="square" lIns="64794" tIns="32397" rIns="64794" bIns="32397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54"/>
              </a:spcBef>
              <a:buClr>
                <a:srgbClr val="333366"/>
              </a:buClr>
              <a:buSzPct val="150000"/>
            </a:pPr>
            <a:r>
              <a:rPr lang="fr-FR" sz="700" dirty="0">
                <a:solidFill>
                  <a:srgbClr val="333366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COMMANDES D’ACHAT</a:t>
            </a:r>
          </a:p>
        </p:txBody>
      </p:sp>
      <p:sp>
        <p:nvSpPr>
          <p:cNvPr id="8" name="Freeform 11"/>
          <p:cNvSpPr>
            <a:spLocks/>
          </p:cNvSpPr>
          <p:nvPr userDrawn="1"/>
        </p:nvSpPr>
        <p:spPr bwMode="auto">
          <a:xfrm>
            <a:off x="7741961" y="140456"/>
            <a:ext cx="1224000" cy="513000"/>
          </a:xfrm>
          <a:custGeom>
            <a:avLst/>
            <a:gdLst>
              <a:gd name="T0" fmla="*/ 1770 w 3379"/>
              <a:gd name="T1" fmla="*/ 2 h 2254"/>
              <a:gd name="T2" fmla="*/ 1925 w 3379"/>
              <a:gd name="T3" fmla="*/ 26 h 2254"/>
              <a:gd name="T4" fmla="*/ 2072 w 3379"/>
              <a:gd name="T5" fmla="*/ 71 h 2254"/>
              <a:gd name="T6" fmla="*/ 2209 w 3379"/>
              <a:gd name="T7" fmla="*/ 137 h 2254"/>
              <a:gd name="T8" fmla="*/ 2334 w 3379"/>
              <a:gd name="T9" fmla="*/ 220 h 2254"/>
              <a:gd name="T10" fmla="*/ 2446 w 3379"/>
              <a:gd name="T11" fmla="*/ 320 h 2254"/>
              <a:gd name="T12" fmla="*/ 2543 w 3379"/>
              <a:gd name="T13" fmla="*/ 434 h 2254"/>
              <a:gd name="T14" fmla="*/ 2622 w 3379"/>
              <a:gd name="T15" fmla="*/ 562 h 2254"/>
              <a:gd name="T16" fmla="*/ 2683 w 3379"/>
              <a:gd name="T17" fmla="*/ 702 h 2254"/>
              <a:gd name="T18" fmla="*/ 2725 w 3379"/>
              <a:gd name="T19" fmla="*/ 850 h 2254"/>
              <a:gd name="T20" fmla="*/ 2851 w 3379"/>
              <a:gd name="T21" fmla="*/ 871 h 2254"/>
              <a:gd name="T22" fmla="*/ 2967 w 3379"/>
              <a:gd name="T23" fmla="*/ 912 h 2254"/>
              <a:gd name="T24" fmla="*/ 3074 w 3379"/>
              <a:gd name="T25" fmla="*/ 972 h 2254"/>
              <a:gd name="T26" fmla="*/ 3168 w 3379"/>
              <a:gd name="T27" fmla="*/ 1048 h 2254"/>
              <a:gd name="T28" fmla="*/ 3247 w 3379"/>
              <a:gd name="T29" fmla="*/ 1141 h 2254"/>
              <a:gd name="T30" fmla="*/ 3309 w 3379"/>
              <a:gd name="T31" fmla="*/ 1245 h 2254"/>
              <a:gd name="T32" fmla="*/ 3353 w 3379"/>
              <a:gd name="T33" fmla="*/ 1360 h 2254"/>
              <a:gd name="T34" fmla="*/ 3376 w 3379"/>
              <a:gd name="T35" fmla="*/ 1485 h 2254"/>
              <a:gd name="T36" fmla="*/ 3376 w 3379"/>
              <a:gd name="T37" fmla="*/ 1617 h 2254"/>
              <a:gd name="T38" fmla="*/ 3351 w 3379"/>
              <a:gd name="T39" fmla="*/ 1747 h 2254"/>
              <a:gd name="T40" fmla="*/ 3303 w 3379"/>
              <a:gd name="T41" fmla="*/ 1867 h 2254"/>
              <a:gd name="T42" fmla="*/ 3235 w 3379"/>
              <a:gd name="T43" fmla="*/ 1975 h 2254"/>
              <a:gd name="T44" fmla="*/ 3150 w 3379"/>
              <a:gd name="T45" fmla="*/ 2069 h 2254"/>
              <a:gd name="T46" fmla="*/ 3048 w 3379"/>
              <a:gd name="T47" fmla="*/ 2146 h 2254"/>
              <a:gd name="T48" fmla="*/ 2934 w 3379"/>
              <a:gd name="T49" fmla="*/ 2205 h 2254"/>
              <a:gd name="T50" fmla="*/ 2809 w 3379"/>
              <a:gd name="T51" fmla="*/ 2241 h 2254"/>
              <a:gd name="T52" fmla="*/ 2675 w 3379"/>
              <a:gd name="T53" fmla="*/ 2254 h 2254"/>
              <a:gd name="T54" fmla="*/ 772 w 3379"/>
              <a:gd name="T55" fmla="*/ 2250 h 2254"/>
              <a:gd name="T56" fmla="*/ 632 w 3379"/>
              <a:gd name="T57" fmla="*/ 2227 h 2254"/>
              <a:gd name="T58" fmla="*/ 500 w 3379"/>
              <a:gd name="T59" fmla="*/ 2180 h 2254"/>
              <a:gd name="T60" fmla="*/ 380 w 3379"/>
              <a:gd name="T61" fmla="*/ 2114 h 2254"/>
              <a:gd name="T62" fmla="*/ 272 w 3379"/>
              <a:gd name="T63" fmla="*/ 2029 h 2254"/>
              <a:gd name="T64" fmla="*/ 180 w 3379"/>
              <a:gd name="T65" fmla="*/ 1929 h 2254"/>
              <a:gd name="T66" fmla="*/ 104 w 3379"/>
              <a:gd name="T67" fmla="*/ 1815 h 2254"/>
              <a:gd name="T68" fmla="*/ 48 w 3379"/>
              <a:gd name="T69" fmla="*/ 1689 h 2254"/>
              <a:gd name="T70" fmla="*/ 12 w 3379"/>
              <a:gd name="T71" fmla="*/ 1552 h 2254"/>
              <a:gd name="T72" fmla="*/ 0 w 3379"/>
              <a:gd name="T73" fmla="*/ 1408 h 2254"/>
              <a:gd name="T74" fmla="*/ 11 w 3379"/>
              <a:gd name="T75" fmla="*/ 1266 h 2254"/>
              <a:gd name="T76" fmla="*/ 46 w 3379"/>
              <a:gd name="T77" fmla="*/ 1132 h 2254"/>
              <a:gd name="T78" fmla="*/ 101 w 3379"/>
              <a:gd name="T79" fmla="*/ 1007 h 2254"/>
              <a:gd name="T80" fmla="*/ 175 w 3379"/>
              <a:gd name="T81" fmla="*/ 894 h 2254"/>
              <a:gd name="T82" fmla="*/ 264 w 3379"/>
              <a:gd name="T83" fmla="*/ 794 h 2254"/>
              <a:gd name="T84" fmla="*/ 369 w 3379"/>
              <a:gd name="T85" fmla="*/ 710 h 2254"/>
              <a:gd name="T86" fmla="*/ 487 w 3379"/>
              <a:gd name="T87" fmla="*/ 643 h 2254"/>
              <a:gd name="T88" fmla="*/ 616 w 3379"/>
              <a:gd name="T89" fmla="*/ 595 h 2254"/>
              <a:gd name="T90" fmla="*/ 753 w 3379"/>
              <a:gd name="T91" fmla="*/ 569 h 2254"/>
              <a:gd name="T92" fmla="*/ 833 w 3379"/>
              <a:gd name="T93" fmla="*/ 439 h 2254"/>
              <a:gd name="T94" fmla="*/ 930 w 3379"/>
              <a:gd name="T95" fmla="*/ 324 h 2254"/>
              <a:gd name="T96" fmla="*/ 1042 w 3379"/>
              <a:gd name="T97" fmla="*/ 223 h 2254"/>
              <a:gd name="T98" fmla="*/ 1167 w 3379"/>
              <a:gd name="T99" fmla="*/ 139 h 2254"/>
              <a:gd name="T100" fmla="*/ 1305 w 3379"/>
              <a:gd name="T101" fmla="*/ 72 h 2254"/>
              <a:gd name="T102" fmla="*/ 1453 w 3379"/>
              <a:gd name="T103" fmla="*/ 26 h 2254"/>
              <a:gd name="T104" fmla="*/ 1609 w 3379"/>
              <a:gd name="T105" fmla="*/ 2 h 2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9" h="2254">
                <a:moveTo>
                  <a:pt x="1690" y="0"/>
                </a:moveTo>
                <a:lnTo>
                  <a:pt x="1770" y="2"/>
                </a:lnTo>
                <a:lnTo>
                  <a:pt x="1848" y="12"/>
                </a:lnTo>
                <a:lnTo>
                  <a:pt x="1925" y="26"/>
                </a:lnTo>
                <a:lnTo>
                  <a:pt x="2000" y="46"/>
                </a:lnTo>
                <a:lnTo>
                  <a:pt x="2072" y="71"/>
                </a:lnTo>
                <a:lnTo>
                  <a:pt x="2141" y="101"/>
                </a:lnTo>
                <a:lnTo>
                  <a:pt x="2209" y="137"/>
                </a:lnTo>
                <a:lnTo>
                  <a:pt x="2273" y="176"/>
                </a:lnTo>
                <a:lnTo>
                  <a:pt x="2334" y="220"/>
                </a:lnTo>
                <a:lnTo>
                  <a:pt x="2392" y="268"/>
                </a:lnTo>
                <a:lnTo>
                  <a:pt x="2446" y="320"/>
                </a:lnTo>
                <a:lnTo>
                  <a:pt x="2496" y="375"/>
                </a:lnTo>
                <a:lnTo>
                  <a:pt x="2543" y="434"/>
                </a:lnTo>
                <a:lnTo>
                  <a:pt x="2584" y="497"/>
                </a:lnTo>
                <a:lnTo>
                  <a:pt x="2622" y="562"/>
                </a:lnTo>
                <a:lnTo>
                  <a:pt x="2655" y="631"/>
                </a:lnTo>
                <a:lnTo>
                  <a:pt x="2683" y="702"/>
                </a:lnTo>
                <a:lnTo>
                  <a:pt x="2707" y="775"/>
                </a:lnTo>
                <a:lnTo>
                  <a:pt x="2725" y="850"/>
                </a:lnTo>
                <a:lnTo>
                  <a:pt x="2788" y="858"/>
                </a:lnTo>
                <a:lnTo>
                  <a:pt x="2851" y="871"/>
                </a:lnTo>
                <a:lnTo>
                  <a:pt x="2910" y="889"/>
                </a:lnTo>
                <a:lnTo>
                  <a:pt x="2967" y="912"/>
                </a:lnTo>
                <a:lnTo>
                  <a:pt x="3022" y="940"/>
                </a:lnTo>
                <a:lnTo>
                  <a:pt x="3074" y="972"/>
                </a:lnTo>
                <a:lnTo>
                  <a:pt x="3122" y="1008"/>
                </a:lnTo>
                <a:lnTo>
                  <a:pt x="3168" y="1048"/>
                </a:lnTo>
                <a:lnTo>
                  <a:pt x="3209" y="1093"/>
                </a:lnTo>
                <a:lnTo>
                  <a:pt x="3247" y="1141"/>
                </a:lnTo>
                <a:lnTo>
                  <a:pt x="3280" y="1190"/>
                </a:lnTo>
                <a:lnTo>
                  <a:pt x="3309" y="1245"/>
                </a:lnTo>
                <a:lnTo>
                  <a:pt x="3334" y="1301"/>
                </a:lnTo>
                <a:lnTo>
                  <a:pt x="3353" y="1360"/>
                </a:lnTo>
                <a:lnTo>
                  <a:pt x="3368" y="1421"/>
                </a:lnTo>
                <a:lnTo>
                  <a:pt x="3376" y="1485"/>
                </a:lnTo>
                <a:lnTo>
                  <a:pt x="3379" y="1549"/>
                </a:lnTo>
                <a:lnTo>
                  <a:pt x="3376" y="1617"/>
                </a:lnTo>
                <a:lnTo>
                  <a:pt x="3366" y="1683"/>
                </a:lnTo>
                <a:lnTo>
                  <a:pt x="3351" y="1747"/>
                </a:lnTo>
                <a:lnTo>
                  <a:pt x="3330" y="1808"/>
                </a:lnTo>
                <a:lnTo>
                  <a:pt x="3303" y="1867"/>
                </a:lnTo>
                <a:lnTo>
                  <a:pt x="3272" y="1923"/>
                </a:lnTo>
                <a:lnTo>
                  <a:pt x="3235" y="1975"/>
                </a:lnTo>
                <a:lnTo>
                  <a:pt x="3195" y="2024"/>
                </a:lnTo>
                <a:lnTo>
                  <a:pt x="3150" y="2069"/>
                </a:lnTo>
                <a:lnTo>
                  <a:pt x="3101" y="2110"/>
                </a:lnTo>
                <a:lnTo>
                  <a:pt x="3048" y="2146"/>
                </a:lnTo>
                <a:lnTo>
                  <a:pt x="2993" y="2178"/>
                </a:lnTo>
                <a:lnTo>
                  <a:pt x="2934" y="2205"/>
                </a:lnTo>
                <a:lnTo>
                  <a:pt x="2872" y="2226"/>
                </a:lnTo>
                <a:lnTo>
                  <a:pt x="2809" y="2241"/>
                </a:lnTo>
                <a:lnTo>
                  <a:pt x="2742" y="2250"/>
                </a:lnTo>
                <a:lnTo>
                  <a:pt x="2675" y="2254"/>
                </a:lnTo>
                <a:lnTo>
                  <a:pt x="844" y="2254"/>
                </a:lnTo>
                <a:lnTo>
                  <a:pt x="772" y="2250"/>
                </a:lnTo>
                <a:lnTo>
                  <a:pt x="701" y="2241"/>
                </a:lnTo>
                <a:lnTo>
                  <a:pt x="632" y="2227"/>
                </a:lnTo>
                <a:lnTo>
                  <a:pt x="565" y="2206"/>
                </a:lnTo>
                <a:lnTo>
                  <a:pt x="500" y="2180"/>
                </a:lnTo>
                <a:lnTo>
                  <a:pt x="439" y="2150"/>
                </a:lnTo>
                <a:lnTo>
                  <a:pt x="380" y="2114"/>
                </a:lnTo>
                <a:lnTo>
                  <a:pt x="324" y="2074"/>
                </a:lnTo>
                <a:lnTo>
                  <a:pt x="272" y="2029"/>
                </a:lnTo>
                <a:lnTo>
                  <a:pt x="224" y="1981"/>
                </a:lnTo>
                <a:lnTo>
                  <a:pt x="180" y="1929"/>
                </a:lnTo>
                <a:lnTo>
                  <a:pt x="139" y="1874"/>
                </a:lnTo>
                <a:lnTo>
                  <a:pt x="104" y="1815"/>
                </a:lnTo>
                <a:lnTo>
                  <a:pt x="74" y="1753"/>
                </a:lnTo>
                <a:lnTo>
                  <a:pt x="48" y="1689"/>
                </a:lnTo>
                <a:lnTo>
                  <a:pt x="27" y="1621"/>
                </a:lnTo>
                <a:lnTo>
                  <a:pt x="12" y="1552"/>
                </a:lnTo>
                <a:lnTo>
                  <a:pt x="3" y="1481"/>
                </a:lnTo>
                <a:lnTo>
                  <a:pt x="0" y="1408"/>
                </a:lnTo>
                <a:lnTo>
                  <a:pt x="3" y="1336"/>
                </a:lnTo>
                <a:lnTo>
                  <a:pt x="11" y="1266"/>
                </a:lnTo>
                <a:lnTo>
                  <a:pt x="26" y="1198"/>
                </a:lnTo>
                <a:lnTo>
                  <a:pt x="46" y="1132"/>
                </a:lnTo>
                <a:lnTo>
                  <a:pt x="71" y="1069"/>
                </a:lnTo>
                <a:lnTo>
                  <a:pt x="101" y="1007"/>
                </a:lnTo>
                <a:lnTo>
                  <a:pt x="135" y="949"/>
                </a:lnTo>
                <a:lnTo>
                  <a:pt x="175" y="894"/>
                </a:lnTo>
                <a:lnTo>
                  <a:pt x="217" y="842"/>
                </a:lnTo>
                <a:lnTo>
                  <a:pt x="264" y="794"/>
                </a:lnTo>
                <a:lnTo>
                  <a:pt x="315" y="750"/>
                </a:lnTo>
                <a:lnTo>
                  <a:pt x="369" y="710"/>
                </a:lnTo>
                <a:lnTo>
                  <a:pt x="426" y="674"/>
                </a:lnTo>
                <a:lnTo>
                  <a:pt x="487" y="643"/>
                </a:lnTo>
                <a:lnTo>
                  <a:pt x="550" y="616"/>
                </a:lnTo>
                <a:lnTo>
                  <a:pt x="616" y="595"/>
                </a:lnTo>
                <a:lnTo>
                  <a:pt x="683" y="580"/>
                </a:lnTo>
                <a:lnTo>
                  <a:pt x="753" y="569"/>
                </a:lnTo>
                <a:lnTo>
                  <a:pt x="790" y="503"/>
                </a:lnTo>
                <a:lnTo>
                  <a:pt x="833" y="439"/>
                </a:lnTo>
                <a:lnTo>
                  <a:pt x="879" y="380"/>
                </a:lnTo>
                <a:lnTo>
                  <a:pt x="930" y="324"/>
                </a:lnTo>
                <a:lnTo>
                  <a:pt x="984" y="271"/>
                </a:lnTo>
                <a:lnTo>
                  <a:pt x="1042" y="223"/>
                </a:lnTo>
                <a:lnTo>
                  <a:pt x="1102" y="178"/>
                </a:lnTo>
                <a:lnTo>
                  <a:pt x="1167" y="139"/>
                </a:lnTo>
                <a:lnTo>
                  <a:pt x="1234" y="103"/>
                </a:lnTo>
                <a:lnTo>
                  <a:pt x="1305" y="72"/>
                </a:lnTo>
                <a:lnTo>
                  <a:pt x="1378" y="47"/>
                </a:lnTo>
                <a:lnTo>
                  <a:pt x="1453" y="26"/>
                </a:lnTo>
                <a:lnTo>
                  <a:pt x="1530" y="12"/>
                </a:lnTo>
                <a:lnTo>
                  <a:pt x="1609" y="2"/>
                </a:lnTo>
                <a:lnTo>
                  <a:pt x="169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lvl="0" algn="ctr"/>
            <a:endParaRPr lang="fr-FR" sz="3100"/>
          </a:p>
        </p:txBody>
      </p:sp>
      <p:sp>
        <p:nvSpPr>
          <p:cNvPr id="9" name="Rectangle 8"/>
          <p:cNvSpPr/>
          <p:nvPr userDrawn="1"/>
        </p:nvSpPr>
        <p:spPr>
          <a:xfrm>
            <a:off x="8006410" y="352059"/>
            <a:ext cx="695111" cy="162376"/>
          </a:xfrm>
          <a:prstGeom prst="rect">
            <a:avLst/>
          </a:prstGeom>
        </p:spPr>
        <p:txBody>
          <a:bodyPr wrap="none" lIns="64794" tIns="32397" rIns="64794" bIns="32397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54"/>
              </a:spcBef>
              <a:buClr>
                <a:srgbClr val="333366"/>
              </a:buClr>
              <a:buSzPct val="150000"/>
            </a:pPr>
            <a:r>
              <a:rPr lang="fr-FR" sz="70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CONCLUSION</a:t>
            </a:r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 rot="5400000">
            <a:off x="5144000" y="419484"/>
            <a:ext cx="189000" cy="252000"/>
          </a:xfrm>
          <a:custGeom>
            <a:avLst/>
            <a:gdLst>
              <a:gd name="T0" fmla="*/ 1568 w 3136"/>
              <a:gd name="T1" fmla="*/ 0 h 3354"/>
              <a:gd name="T2" fmla="*/ 1605 w 3136"/>
              <a:gd name="T3" fmla="*/ 3 h 3354"/>
              <a:gd name="T4" fmla="*/ 1640 w 3136"/>
              <a:gd name="T5" fmla="*/ 10 h 3354"/>
              <a:gd name="T6" fmla="*/ 1672 w 3136"/>
              <a:gd name="T7" fmla="*/ 23 h 3354"/>
              <a:gd name="T8" fmla="*/ 1703 w 3136"/>
              <a:gd name="T9" fmla="*/ 41 h 3354"/>
              <a:gd name="T10" fmla="*/ 1731 w 3136"/>
              <a:gd name="T11" fmla="*/ 62 h 3354"/>
              <a:gd name="T12" fmla="*/ 1755 w 3136"/>
              <a:gd name="T13" fmla="*/ 86 h 3354"/>
              <a:gd name="T14" fmla="*/ 1776 w 3136"/>
              <a:gd name="T15" fmla="*/ 114 h 3354"/>
              <a:gd name="T16" fmla="*/ 1793 w 3136"/>
              <a:gd name="T17" fmla="*/ 145 h 3354"/>
              <a:gd name="T18" fmla="*/ 1805 w 3136"/>
              <a:gd name="T19" fmla="*/ 179 h 3354"/>
              <a:gd name="T20" fmla="*/ 1813 w 3136"/>
              <a:gd name="T21" fmla="*/ 214 h 3354"/>
              <a:gd name="T22" fmla="*/ 1816 w 3136"/>
              <a:gd name="T23" fmla="*/ 251 h 3354"/>
              <a:gd name="T24" fmla="*/ 1816 w 3136"/>
              <a:gd name="T25" fmla="*/ 1174 h 3354"/>
              <a:gd name="T26" fmla="*/ 3136 w 3136"/>
              <a:gd name="T27" fmla="*/ 2012 h 3354"/>
              <a:gd name="T28" fmla="*/ 3136 w 3136"/>
              <a:gd name="T29" fmla="*/ 2348 h 3354"/>
              <a:gd name="T30" fmla="*/ 1816 w 3136"/>
              <a:gd name="T31" fmla="*/ 1928 h 3354"/>
              <a:gd name="T32" fmla="*/ 1816 w 3136"/>
              <a:gd name="T33" fmla="*/ 2851 h 3354"/>
              <a:gd name="T34" fmla="*/ 2146 w 3136"/>
              <a:gd name="T35" fmla="*/ 3103 h 3354"/>
              <a:gd name="T36" fmla="*/ 2146 w 3136"/>
              <a:gd name="T37" fmla="*/ 3354 h 3354"/>
              <a:gd name="T38" fmla="*/ 1568 w 3136"/>
              <a:gd name="T39" fmla="*/ 3186 h 3354"/>
              <a:gd name="T40" fmla="*/ 991 w 3136"/>
              <a:gd name="T41" fmla="*/ 3354 h 3354"/>
              <a:gd name="T42" fmla="*/ 991 w 3136"/>
              <a:gd name="T43" fmla="*/ 3103 h 3354"/>
              <a:gd name="T44" fmla="*/ 1321 w 3136"/>
              <a:gd name="T45" fmla="*/ 2851 h 3354"/>
              <a:gd name="T46" fmla="*/ 1321 w 3136"/>
              <a:gd name="T47" fmla="*/ 1928 h 3354"/>
              <a:gd name="T48" fmla="*/ 0 w 3136"/>
              <a:gd name="T49" fmla="*/ 2348 h 3354"/>
              <a:gd name="T50" fmla="*/ 0 w 3136"/>
              <a:gd name="T51" fmla="*/ 2012 h 3354"/>
              <a:gd name="T52" fmla="*/ 1321 w 3136"/>
              <a:gd name="T53" fmla="*/ 1174 h 3354"/>
              <a:gd name="T54" fmla="*/ 1321 w 3136"/>
              <a:gd name="T55" fmla="*/ 251 h 3354"/>
              <a:gd name="T56" fmla="*/ 1323 w 3136"/>
              <a:gd name="T57" fmla="*/ 214 h 3354"/>
              <a:gd name="T58" fmla="*/ 1331 w 3136"/>
              <a:gd name="T59" fmla="*/ 179 h 3354"/>
              <a:gd name="T60" fmla="*/ 1344 w 3136"/>
              <a:gd name="T61" fmla="*/ 145 h 3354"/>
              <a:gd name="T62" fmla="*/ 1360 w 3136"/>
              <a:gd name="T63" fmla="*/ 114 h 3354"/>
              <a:gd name="T64" fmla="*/ 1381 w 3136"/>
              <a:gd name="T65" fmla="*/ 86 h 3354"/>
              <a:gd name="T66" fmla="*/ 1406 w 3136"/>
              <a:gd name="T67" fmla="*/ 62 h 3354"/>
              <a:gd name="T68" fmla="*/ 1433 w 3136"/>
              <a:gd name="T69" fmla="*/ 41 h 3354"/>
              <a:gd name="T70" fmla="*/ 1464 w 3136"/>
              <a:gd name="T71" fmla="*/ 23 h 3354"/>
              <a:gd name="T72" fmla="*/ 1496 w 3136"/>
              <a:gd name="T73" fmla="*/ 10 h 3354"/>
              <a:gd name="T74" fmla="*/ 1531 w 3136"/>
              <a:gd name="T75" fmla="*/ 3 h 3354"/>
              <a:gd name="T76" fmla="*/ 1568 w 3136"/>
              <a:gd name="T77" fmla="*/ 0 h 3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36" h="3354">
                <a:moveTo>
                  <a:pt x="1568" y="0"/>
                </a:moveTo>
                <a:lnTo>
                  <a:pt x="1605" y="3"/>
                </a:lnTo>
                <a:lnTo>
                  <a:pt x="1640" y="10"/>
                </a:lnTo>
                <a:lnTo>
                  <a:pt x="1672" y="23"/>
                </a:lnTo>
                <a:lnTo>
                  <a:pt x="1703" y="41"/>
                </a:lnTo>
                <a:lnTo>
                  <a:pt x="1731" y="62"/>
                </a:lnTo>
                <a:lnTo>
                  <a:pt x="1755" y="86"/>
                </a:lnTo>
                <a:lnTo>
                  <a:pt x="1776" y="114"/>
                </a:lnTo>
                <a:lnTo>
                  <a:pt x="1793" y="145"/>
                </a:lnTo>
                <a:lnTo>
                  <a:pt x="1805" y="179"/>
                </a:lnTo>
                <a:lnTo>
                  <a:pt x="1813" y="214"/>
                </a:lnTo>
                <a:lnTo>
                  <a:pt x="1816" y="251"/>
                </a:lnTo>
                <a:lnTo>
                  <a:pt x="1816" y="1174"/>
                </a:lnTo>
                <a:lnTo>
                  <a:pt x="3136" y="2012"/>
                </a:lnTo>
                <a:lnTo>
                  <a:pt x="3136" y="2348"/>
                </a:lnTo>
                <a:lnTo>
                  <a:pt x="1816" y="1928"/>
                </a:lnTo>
                <a:lnTo>
                  <a:pt x="1816" y="2851"/>
                </a:lnTo>
                <a:lnTo>
                  <a:pt x="2146" y="3103"/>
                </a:lnTo>
                <a:lnTo>
                  <a:pt x="2146" y="3354"/>
                </a:lnTo>
                <a:lnTo>
                  <a:pt x="1568" y="3186"/>
                </a:lnTo>
                <a:lnTo>
                  <a:pt x="991" y="3354"/>
                </a:lnTo>
                <a:lnTo>
                  <a:pt x="991" y="3103"/>
                </a:lnTo>
                <a:lnTo>
                  <a:pt x="1321" y="2851"/>
                </a:lnTo>
                <a:lnTo>
                  <a:pt x="1321" y="1928"/>
                </a:lnTo>
                <a:lnTo>
                  <a:pt x="0" y="2348"/>
                </a:lnTo>
                <a:lnTo>
                  <a:pt x="0" y="2012"/>
                </a:lnTo>
                <a:lnTo>
                  <a:pt x="1321" y="1174"/>
                </a:lnTo>
                <a:lnTo>
                  <a:pt x="1321" y="251"/>
                </a:lnTo>
                <a:lnTo>
                  <a:pt x="1323" y="214"/>
                </a:lnTo>
                <a:lnTo>
                  <a:pt x="1331" y="179"/>
                </a:lnTo>
                <a:lnTo>
                  <a:pt x="1344" y="145"/>
                </a:lnTo>
                <a:lnTo>
                  <a:pt x="1360" y="114"/>
                </a:lnTo>
                <a:lnTo>
                  <a:pt x="1381" y="86"/>
                </a:lnTo>
                <a:lnTo>
                  <a:pt x="1406" y="62"/>
                </a:lnTo>
                <a:lnTo>
                  <a:pt x="1433" y="41"/>
                </a:lnTo>
                <a:lnTo>
                  <a:pt x="1464" y="23"/>
                </a:lnTo>
                <a:lnTo>
                  <a:pt x="1496" y="10"/>
                </a:lnTo>
                <a:lnTo>
                  <a:pt x="1531" y="3"/>
                </a:lnTo>
                <a:lnTo>
                  <a:pt x="1568" y="0"/>
                </a:lnTo>
                <a:close/>
              </a:path>
            </a:pathLst>
          </a:custGeom>
          <a:solidFill>
            <a:srgbClr val="333366"/>
          </a:solidFill>
          <a:ln w="0">
            <a:solidFill>
              <a:srgbClr val="333366"/>
            </a:solidFill>
            <a:prstDash val="solid"/>
            <a:round/>
            <a:headEnd/>
            <a:tailEnd/>
          </a:ln>
        </p:spPr>
        <p:txBody>
          <a:bodyPr vert="horz" wrap="square" lIns="64794" tIns="32397" rIns="64794" bIns="32397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71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17672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noProof="0" dirty="0"/>
          </a:p>
        </p:txBody>
      </p:sp>
      <p:sp>
        <p:nvSpPr>
          <p:cNvPr id="12" name="Rectangle 1"/>
          <p:cNvSpPr/>
          <p:nvPr userDrawn="1"/>
        </p:nvSpPr>
        <p:spPr bwMode="auto">
          <a:xfrm>
            <a:off x="5501412" y="-9405"/>
            <a:ext cx="3643416" cy="5159255"/>
          </a:xfrm>
          <a:custGeom>
            <a:avLst/>
            <a:gdLst>
              <a:gd name="connsiteX0" fmla="*/ 0 w 3657600"/>
              <a:gd name="connsiteY0" fmla="*/ 0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0 w 3657600"/>
              <a:gd name="connsiteY4" fmla="*/ 0 h 5143500"/>
              <a:gd name="connsiteX0" fmla="*/ 2114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2114550 w 3657600"/>
              <a:gd name="connsiteY4" fmla="*/ 9525 h 5143500"/>
              <a:gd name="connsiteX0" fmla="*/ 1733550 w 3657600"/>
              <a:gd name="connsiteY0" fmla="*/ 9525 h 5143500"/>
              <a:gd name="connsiteX1" fmla="*/ 3657600 w 3657600"/>
              <a:gd name="connsiteY1" fmla="*/ 0 h 5143500"/>
              <a:gd name="connsiteX2" fmla="*/ 3657600 w 3657600"/>
              <a:gd name="connsiteY2" fmla="*/ 5143500 h 5143500"/>
              <a:gd name="connsiteX3" fmla="*/ 0 w 3657600"/>
              <a:gd name="connsiteY3" fmla="*/ 5143500 h 5143500"/>
              <a:gd name="connsiteX4" fmla="*/ 1733550 w 3657600"/>
              <a:gd name="connsiteY4" fmla="*/ 9525 h 5143500"/>
              <a:gd name="connsiteX0" fmla="*/ 1600200 w 3524250"/>
              <a:gd name="connsiteY0" fmla="*/ 9525 h 5143500"/>
              <a:gd name="connsiteX1" fmla="*/ 3524250 w 3524250"/>
              <a:gd name="connsiteY1" fmla="*/ 0 h 5143500"/>
              <a:gd name="connsiteX2" fmla="*/ 3524250 w 3524250"/>
              <a:gd name="connsiteY2" fmla="*/ 5143500 h 5143500"/>
              <a:gd name="connsiteX3" fmla="*/ 0 w 3524250"/>
              <a:gd name="connsiteY3" fmla="*/ 5143500 h 5143500"/>
              <a:gd name="connsiteX4" fmla="*/ 1600200 w 3524250"/>
              <a:gd name="connsiteY4" fmla="*/ 9525 h 5143500"/>
              <a:gd name="connsiteX0" fmla="*/ 1687405 w 3611455"/>
              <a:gd name="connsiteY0" fmla="*/ 9525 h 5143500"/>
              <a:gd name="connsiteX1" fmla="*/ 3611455 w 3611455"/>
              <a:gd name="connsiteY1" fmla="*/ 0 h 5143500"/>
              <a:gd name="connsiteX2" fmla="*/ 3611455 w 3611455"/>
              <a:gd name="connsiteY2" fmla="*/ 5143500 h 5143500"/>
              <a:gd name="connsiteX3" fmla="*/ 87205 w 3611455"/>
              <a:gd name="connsiteY3" fmla="*/ 5143500 h 5143500"/>
              <a:gd name="connsiteX4" fmla="*/ 1687405 w 3611455"/>
              <a:gd name="connsiteY4" fmla="*/ 9525 h 5143500"/>
              <a:gd name="connsiteX0" fmla="*/ 1685374 w 3609424"/>
              <a:gd name="connsiteY0" fmla="*/ 9525 h 5143500"/>
              <a:gd name="connsiteX1" fmla="*/ 3609424 w 3609424"/>
              <a:gd name="connsiteY1" fmla="*/ 0 h 5143500"/>
              <a:gd name="connsiteX2" fmla="*/ 3609424 w 3609424"/>
              <a:gd name="connsiteY2" fmla="*/ 5143500 h 5143500"/>
              <a:gd name="connsiteX3" fmla="*/ 85174 w 3609424"/>
              <a:gd name="connsiteY3" fmla="*/ 5143500 h 5143500"/>
              <a:gd name="connsiteX4" fmla="*/ 1685374 w 3609424"/>
              <a:gd name="connsiteY4" fmla="*/ 9525 h 5143500"/>
              <a:gd name="connsiteX0" fmla="*/ 1671927 w 3595977"/>
              <a:gd name="connsiteY0" fmla="*/ 9525 h 5143500"/>
              <a:gd name="connsiteX1" fmla="*/ 3595977 w 3595977"/>
              <a:gd name="connsiteY1" fmla="*/ 0 h 5143500"/>
              <a:gd name="connsiteX2" fmla="*/ 3595977 w 3595977"/>
              <a:gd name="connsiteY2" fmla="*/ 5143500 h 5143500"/>
              <a:gd name="connsiteX3" fmla="*/ 71727 w 3595977"/>
              <a:gd name="connsiteY3" fmla="*/ 5143500 h 5143500"/>
              <a:gd name="connsiteX4" fmla="*/ 1671927 w 3595977"/>
              <a:gd name="connsiteY4" fmla="*/ 9525 h 5143500"/>
              <a:gd name="connsiteX0" fmla="*/ 1696573 w 3620623"/>
              <a:gd name="connsiteY0" fmla="*/ 9525 h 5143500"/>
              <a:gd name="connsiteX1" fmla="*/ 3620623 w 3620623"/>
              <a:gd name="connsiteY1" fmla="*/ 0 h 5143500"/>
              <a:gd name="connsiteX2" fmla="*/ 3620623 w 3620623"/>
              <a:gd name="connsiteY2" fmla="*/ 5143500 h 5143500"/>
              <a:gd name="connsiteX3" fmla="*/ 96373 w 3620623"/>
              <a:gd name="connsiteY3" fmla="*/ 5143500 h 5143500"/>
              <a:gd name="connsiteX4" fmla="*/ 1696573 w 3620623"/>
              <a:gd name="connsiteY4" fmla="*/ 9525 h 5143500"/>
              <a:gd name="connsiteX0" fmla="*/ 1714885 w 3638935"/>
              <a:gd name="connsiteY0" fmla="*/ 9525 h 5143500"/>
              <a:gd name="connsiteX1" fmla="*/ 3638935 w 3638935"/>
              <a:gd name="connsiteY1" fmla="*/ 0 h 5143500"/>
              <a:gd name="connsiteX2" fmla="*/ 3638935 w 3638935"/>
              <a:gd name="connsiteY2" fmla="*/ 5143500 h 5143500"/>
              <a:gd name="connsiteX3" fmla="*/ 114685 w 3638935"/>
              <a:gd name="connsiteY3" fmla="*/ 5143500 h 5143500"/>
              <a:gd name="connsiteX4" fmla="*/ 1714885 w 3638935"/>
              <a:gd name="connsiteY4" fmla="*/ 9525 h 5143500"/>
              <a:gd name="connsiteX0" fmla="*/ 1718138 w 3642188"/>
              <a:gd name="connsiteY0" fmla="*/ 9525 h 5143500"/>
              <a:gd name="connsiteX1" fmla="*/ 3642188 w 3642188"/>
              <a:gd name="connsiteY1" fmla="*/ 0 h 5143500"/>
              <a:gd name="connsiteX2" fmla="*/ 3642188 w 3642188"/>
              <a:gd name="connsiteY2" fmla="*/ 5143500 h 5143500"/>
              <a:gd name="connsiteX3" fmla="*/ 117938 w 3642188"/>
              <a:gd name="connsiteY3" fmla="*/ 5143500 h 5143500"/>
              <a:gd name="connsiteX4" fmla="*/ 1718138 w 3642188"/>
              <a:gd name="connsiteY4" fmla="*/ 9525 h 5143500"/>
              <a:gd name="connsiteX0" fmla="*/ 1729957 w 3654007"/>
              <a:gd name="connsiteY0" fmla="*/ 9525 h 5149850"/>
              <a:gd name="connsiteX1" fmla="*/ 3654007 w 3654007"/>
              <a:gd name="connsiteY1" fmla="*/ 0 h 5149850"/>
              <a:gd name="connsiteX2" fmla="*/ 3654007 w 3654007"/>
              <a:gd name="connsiteY2" fmla="*/ 5143500 h 5149850"/>
              <a:gd name="connsiteX3" fmla="*/ 117057 w 3654007"/>
              <a:gd name="connsiteY3" fmla="*/ 5149850 h 5149850"/>
              <a:gd name="connsiteX4" fmla="*/ 1729957 w 3654007"/>
              <a:gd name="connsiteY4" fmla="*/ 9525 h 5149850"/>
              <a:gd name="connsiteX0" fmla="*/ 1652638 w 3576688"/>
              <a:gd name="connsiteY0" fmla="*/ 9525 h 5149850"/>
              <a:gd name="connsiteX1" fmla="*/ 3576688 w 3576688"/>
              <a:gd name="connsiteY1" fmla="*/ 0 h 5149850"/>
              <a:gd name="connsiteX2" fmla="*/ 3576688 w 3576688"/>
              <a:gd name="connsiteY2" fmla="*/ 5143500 h 5149850"/>
              <a:gd name="connsiteX3" fmla="*/ 39738 w 3576688"/>
              <a:gd name="connsiteY3" fmla="*/ 5149850 h 5149850"/>
              <a:gd name="connsiteX4" fmla="*/ 1652638 w 3576688"/>
              <a:gd name="connsiteY4" fmla="*/ 9525 h 5149850"/>
              <a:gd name="connsiteX0" fmla="*/ 1715094 w 3639144"/>
              <a:gd name="connsiteY0" fmla="*/ 9525 h 5149850"/>
              <a:gd name="connsiteX1" fmla="*/ 3639144 w 3639144"/>
              <a:gd name="connsiteY1" fmla="*/ 0 h 5149850"/>
              <a:gd name="connsiteX2" fmla="*/ 3639144 w 3639144"/>
              <a:gd name="connsiteY2" fmla="*/ 5143500 h 5149850"/>
              <a:gd name="connsiteX3" fmla="*/ 102194 w 3639144"/>
              <a:gd name="connsiteY3" fmla="*/ 5149850 h 5149850"/>
              <a:gd name="connsiteX4" fmla="*/ 1715094 w 3639144"/>
              <a:gd name="connsiteY4" fmla="*/ 9525 h 5149850"/>
              <a:gd name="connsiteX0" fmla="*/ 1709147 w 3639547"/>
              <a:gd name="connsiteY0" fmla="*/ 0 h 5165725"/>
              <a:gd name="connsiteX1" fmla="*/ 3639547 w 3639547"/>
              <a:gd name="connsiteY1" fmla="*/ 15875 h 5165725"/>
              <a:gd name="connsiteX2" fmla="*/ 3639547 w 3639547"/>
              <a:gd name="connsiteY2" fmla="*/ 5159375 h 5165725"/>
              <a:gd name="connsiteX3" fmla="*/ 102597 w 3639547"/>
              <a:gd name="connsiteY3" fmla="*/ 5165725 h 5165725"/>
              <a:gd name="connsiteX4" fmla="*/ 1709147 w 3639547"/>
              <a:gd name="connsiteY4" fmla="*/ 0 h 5165725"/>
              <a:gd name="connsiteX0" fmla="*/ 1701671 w 3632071"/>
              <a:gd name="connsiteY0" fmla="*/ 0 h 5165725"/>
              <a:gd name="connsiteX1" fmla="*/ 3632071 w 3632071"/>
              <a:gd name="connsiteY1" fmla="*/ 15875 h 5165725"/>
              <a:gd name="connsiteX2" fmla="*/ 3632071 w 3632071"/>
              <a:gd name="connsiteY2" fmla="*/ 5159375 h 5165725"/>
              <a:gd name="connsiteX3" fmla="*/ 95121 w 3632071"/>
              <a:gd name="connsiteY3" fmla="*/ 5165725 h 5165725"/>
              <a:gd name="connsiteX4" fmla="*/ 1701671 w 3632071"/>
              <a:gd name="connsiteY4" fmla="*/ 0 h 5165725"/>
              <a:gd name="connsiteX0" fmla="*/ 1705460 w 3635860"/>
              <a:gd name="connsiteY0" fmla="*/ 0 h 5165725"/>
              <a:gd name="connsiteX1" fmla="*/ 3635860 w 3635860"/>
              <a:gd name="connsiteY1" fmla="*/ 15875 h 5165725"/>
              <a:gd name="connsiteX2" fmla="*/ 3635860 w 3635860"/>
              <a:gd name="connsiteY2" fmla="*/ 5159375 h 5165725"/>
              <a:gd name="connsiteX3" fmla="*/ 98910 w 3635860"/>
              <a:gd name="connsiteY3" fmla="*/ 5165725 h 5165725"/>
              <a:gd name="connsiteX4" fmla="*/ 1705460 w 3635860"/>
              <a:gd name="connsiteY4" fmla="*/ 0 h 5165725"/>
              <a:gd name="connsiteX0" fmla="*/ 1711650 w 3642050"/>
              <a:gd name="connsiteY0" fmla="*/ 0 h 5165725"/>
              <a:gd name="connsiteX1" fmla="*/ 3642050 w 3642050"/>
              <a:gd name="connsiteY1" fmla="*/ 15875 h 5165725"/>
              <a:gd name="connsiteX2" fmla="*/ 3642050 w 3642050"/>
              <a:gd name="connsiteY2" fmla="*/ 5159375 h 5165725"/>
              <a:gd name="connsiteX3" fmla="*/ 105100 w 3642050"/>
              <a:gd name="connsiteY3" fmla="*/ 5165725 h 5165725"/>
              <a:gd name="connsiteX4" fmla="*/ 1711650 w 3642050"/>
              <a:gd name="connsiteY4" fmla="*/ 0 h 5165725"/>
              <a:gd name="connsiteX0" fmla="*/ 1703561 w 3642587"/>
              <a:gd name="connsiteY0" fmla="*/ 0 h 5159255"/>
              <a:gd name="connsiteX1" fmla="*/ 3642587 w 3642587"/>
              <a:gd name="connsiteY1" fmla="*/ 9405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2587"/>
              <a:gd name="connsiteY0" fmla="*/ 0 h 5159255"/>
              <a:gd name="connsiteX1" fmla="*/ 3633961 w 3642587"/>
              <a:gd name="connsiteY1" fmla="*/ 2936 h 5159255"/>
              <a:gd name="connsiteX2" fmla="*/ 3642587 w 3642587"/>
              <a:gd name="connsiteY2" fmla="*/ 5152905 h 5159255"/>
              <a:gd name="connsiteX3" fmla="*/ 105637 w 3642587"/>
              <a:gd name="connsiteY3" fmla="*/ 5159255 h 5159255"/>
              <a:gd name="connsiteX4" fmla="*/ 1703561 w 3642587"/>
              <a:gd name="connsiteY4" fmla="*/ 0 h 5159255"/>
              <a:gd name="connsiteX0" fmla="*/ 1703561 w 3643416"/>
              <a:gd name="connsiteY0" fmla="*/ 0 h 5159255"/>
              <a:gd name="connsiteX1" fmla="*/ 3642587 w 3643416"/>
              <a:gd name="connsiteY1" fmla="*/ 2936 h 5159255"/>
              <a:gd name="connsiteX2" fmla="*/ 3642587 w 3643416"/>
              <a:gd name="connsiteY2" fmla="*/ 5152905 h 5159255"/>
              <a:gd name="connsiteX3" fmla="*/ 105637 w 3643416"/>
              <a:gd name="connsiteY3" fmla="*/ 5159255 h 5159255"/>
              <a:gd name="connsiteX4" fmla="*/ 1703561 w 3643416"/>
              <a:gd name="connsiteY4" fmla="*/ 0 h 515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416" h="5159255">
                <a:moveTo>
                  <a:pt x="1703561" y="0"/>
                </a:moveTo>
                <a:lnTo>
                  <a:pt x="3642587" y="2936"/>
                </a:lnTo>
                <a:cubicBezTo>
                  <a:pt x="3645462" y="1719592"/>
                  <a:pt x="3639712" y="3436249"/>
                  <a:pt x="3642587" y="5152905"/>
                </a:cubicBezTo>
                <a:lnTo>
                  <a:pt x="105637" y="5159255"/>
                </a:lnTo>
                <a:cubicBezTo>
                  <a:pt x="-373788" y="2698630"/>
                  <a:pt x="887586" y="796925"/>
                  <a:pt x="1703561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50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</a:t>
            </a:r>
            <a:br>
              <a:rPr lang="en-GB" noProof="0" dirty="0"/>
            </a:br>
            <a:r>
              <a:rPr lang="en-GB" noProof="0" dirty="0"/>
              <a:t>title style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307777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GB" sz="900" noProof="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noProof="0" dirty="0"/>
          </a:p>
        </p:txBody>
      </p:sp>
      <p:sp>
        <p:nvSpPr>
          <p:cNvPr id="15" name="ZoneTexte 11"/>
          <p:cNvSpPr txBox="1">
            <a:spLocks noChangeArrowheads="1"/>
          </p:cNvSpPr>
          <p:nvPr userDrawn="1"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</p:txBody>
      </p:sp>
    </p:spTree>
    <p:extLst>
      <p:ext uri="{BB962C8B-B14F-4D97-AF65-F5344CB8AC3E}">
        <p14:creationId xmlns:p14="http://schemas.microsoft.com/office/powerpoint/2010/main" val="375601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7253" y="1"/>
            <a:ext cx="8406336" cy="561836"/>
          </a:xfrm>
          <a:ln>
            <a:noFill/>
          </a:ln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Sommaire</a:t>
            </a:r>
          </a:p>
        </p:txBody>
      </p:sp>
      <p:pic>
        <p:nvPicPr>
          <p:cNvPr id="3" name="Graphique 14" descr="Domicile">
            <a:hlinkClick r:id="rId2" action="ppaction://hlinksldjump" tooltip="Vous êtes sur la page de sommaire"/>
            <a:extLst>
              <a:ext uri="{FF2B5EF4-FFF2-40B4-BE49-F238E27FC236}">
                <a16:creationId xmlns:a16="http://schemas.microsoft.com/office/drawing/2014/main" id="{AEEE93F5-F654-4161-A01D-4DCDE64E7B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3589" y="1360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85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 ER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Projet ERPF</a:t>
            </a:r>
          </a:p>
        </p:txBody>
      </p:sp>
      <p:pic>
        <p:nvPicPr>
          <p:cNvPr id="5" name="Graphique 9" descr="Système solaire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037B4BB2-E306-4169-AA21-B6229F5C5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1038" y="12421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44373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s Or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SAP Structures Organisationnelles</a:t>
            </a:r>
          </a:p>
        </p:txBody>
      </p:sp>
      <p:pic>
        <p:nvPicPr>
          <p:cNvPr id="5" name="Graphique 5" descr="Hiérarchie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54A457ED-BE73-432D-96FB-6C526F77A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9135" y="5021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02541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nées 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SAP Données de Base</a:t>
            </a:r>
          </a:p>
        </p:txBody>
      </p:sp>
      <p:pic>
        <p:nvPicPr>
          <p:cNvPr id="4" name="Graphique 4" descr="Engrenage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791D5E61-48EB-413C-907D-D98BC4ABA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9325" y="9525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66610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 S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SAP Navigation</a:t>
            </a:r>
          </a:p>
        </p:txBody>
      </p:sp>
      <p:pic>
        <p:nvPicPr>
          <p:cNvPr id="5" name="Espace réservé du contenu 12" descr="Rose des vents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DB014B35-7153-4BDB-BE93-2F3EADC762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0996" y="952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7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ux Et Contexte 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fr-FR" noProof="0" dirty="0"/>
              <a:t>Flux et </a:t>
            </a:r>
            <a:r>
              <a:rPr lang="fr-FR" noProof="0" dirty="0" err="1"/>
              <a:t>Process</a:t>
            </a:r>
            <a:endParaRPr lang="fr-FR" noProof="0" dirty="0"/>
          </a:p>
        </p:txBody>
      </p:sp>
      <p:pic>
        <p:nvPicPr>
          <p:cNvPr id="5" name="Graphique 7" descr="Engrenages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6E2B827E-F054-4996-908D-18CF4DAD15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6838" y="5709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63939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ire &amp; Corresponda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fr-FR" noProof="0" dirty="0"/>
              <a:t>Glossaire &amp; Correspondances</a:t>
            </a:r>
          </a:p>
        </p:txBody>
      </p:sp>
      <p:pic>
        <p:nvPicPr>
          <p:cNvPr id="4" name="Graphique 16" descr="Canif">
            <a:hlinkClick r:id="rId2" action="ppaction://hlinksldjump"/>
            <a:extLst>
              <a:ext uri="{FF2B5EF4-FFF2-40B4-BE49-F238E27FC236}">
                <a16:creationId xmlns:a16="http://schemas.microsoft.com/office/drawing/2014/main" id="{F3FF28A0-4E6E-4CE7-BA23-788DAF694D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8554" y="762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18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es Activi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fr-FR" noProof="0" dirty="0"/>
              <a:t>Liste des Activités</a:t>
            </a:r>
          </a:p>
        </p:txBody>
      </p:sp>
      <p:pic>
        <p:nvPicPr>
          <p:cNvPr id="5" name="Graphique 6" descr="Liste de vérification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9B07FA0F-BD21-4FCE-B830-35E1F1BCE2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8226" y="9525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6258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 ER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Projet ERPF</a:t>
            </a:r>
          </a:p>
        </p:txBody>
      </p:sp>
      <p:pic>
        <p:nvPicPr>
          <p:cNvPr id="5" name="Graphique 9" descr="Système solaire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037B4BB2-E306-4169-AA21-B6229F5C5D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1038" y="12421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57744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Activ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fr-FR" noProof="0" dirty="0"/>
              <a:t>Focus Activité</a:t>
            </a:r>
          </a:p>
        </p:txBody>
      </p:sp>
      <p:pic>
        <p:nvPicPr>
          <p:cNvPr id="4" name="Graphique 17" descr="Microscope">
            <a:hlinkClick r:id="" action="ppaction://noaction"/>
            <a:extLst>
              <a:ext uri="{FF2B5EF4-FFF2-40B4-BE49-F238E27FC236}">
                <a16:creationId xmlns:a16="http://schemas.microsoft.com/office/drawing/2014/main" id="{29CC6B89-478A-46AD-83AC-9D6E78413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9067" y="896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20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nthèse des Activi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5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fr-FR" noProof="0" dirty="0"/>
              <a:t>Synthèse des Activités</a:t>
            </a:r>
          </a:p>
        </p:txBody>
      </p:sp>
      <p:pic>
        <p:nvPicPr>
          <p:cNvPr id="4" name="Graphique 10" descr="Cible">
            <a:hlinkClick r:id="rId2" action="ppaction://hlinksldjump"/>
            <a:extLst>
              <a:ext uri="{FF2B5EF4-FFF2-40B4-BE49-F238E27FC236}">
                <a16:creationId xmlns:a16="http://schemas.microsoft.com/office/drawing/2014/main" id="{99815D27-621B-48BE-95FD-CC3D345580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8680" y="41647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5434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 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5" y="1"/>
            <a:ext cx="8406000" cy="561836"/>
          </a:xfrm>
          <a:ln>
            <a:noFill/>
          </a:ln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fr-FR" noProof="0" dirty="0"/>
              <a:t>Mode Op</a:t>
            </a:r>
          </a:p>
        </p:txBody>
      </p:sp>
      <p:pic>
        <p:nvPicPr>
          <p:cNvPr id="4" name="Graphique 11" descr="Empreintes">
            <a:hlinkClick r:id="rId2" action="ppaction://hlinksldjump"/>
            <a:extLst>
              <a:ext uri="{FF2B5EF4-FFF2-40B4-BE49-F238E27FC236}">
                <a16:creationId xmlns:a16="http://schemas.microsoft.com/office/drawing/2014/main" id="{75F01306-3422-453F-924D-19383B94E3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5315" y="13152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83742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66765" y="1"/>
            <a:ext cx="8280000" cy="561836"/>
          </a:xfrm>
          <a:ln>
            <a:noFill/>
          </a:ln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4" name="Graphique 3" descr="Tête avec engrenages">
            <a:hlinkClick r:id="rId2" action="ppaction://hlinksldjump"/>
            <a:extLst>
              <a:ext uri="{FF2B5EF4-FFF2-40B4-BE49-F238E27FC236}">
                <a16:creationId xmlns:a16="http://schemas.microsoft.com/office/drawing/2014/main" id="{F4644943-BA5B-4B47-A419-2C024A361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3451" y="2887874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Graphique 4" descr="Engrenage">
            <a:hlinkClick r:id="rId2" action="ppaction://hlinksldjump"/>
            <a:extLst>
              <a:ext uri="{FF2B5EF4-FFF2-40B4-BE49-F238E27FC236}">
                <a16:creationId xmlns:a16="http://schemas.microsoft.com/office/drawing/2014/main" id="{791D5E61-48EB-413C-907D-D98BC4ABA8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6226" y="1667276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Graphique 9" descr="Système solaire">
            <a:hlinkClick r:id="rId2" action="ppaction://hlinksldjump"/>
            <a:extLst>
              <a:ext uri="{FF2B5EF4-FFF2-40B4-BE49-F238E27FC236}">
                <a16:creationId xmlns:a16="http://schemas.microsoft.com/office/drawing/2014/main" id="{037B4BB2-E306-4169-AA21-B6229F5C5D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7487" y="3551721"/>
            <a:ext cx="396000" cy="396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Graphique 10" descr="Cible">
            <a:hlinkClick r:id="rId2" action="ppaction://hlinksldjump"/>
            <a:extLst>
              <a:ext uri="{FF2B5EF4-FFF2-40B4-BE49-F238E27FC236}">
                <a16:creationId xmlns:a16="http://schemas.microsoft.com/office/drawing/2014/main" id="{EFD14CB1-CC81-4864-8B98-6665E4A128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83451" y="1705192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Graphique 11" descr="Empreintes">
            <a:hlinkClick r:id="rId2" action="ppaction://hlinksldjump"/>
            <a:extLst>
              <a:ext uri="{FF2B5EF4-FFF2-40B4-BE49-F238E27FC236}">
                <a16:creationId xmlns:a16="http://schemas.microsoft.com/office/drawing/2014/main" id="{75F01306-3422-453F-924D-19383B94E3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5487" y="2278194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Graphique 7" descr="Engrenages">
            <a:hlinkClick r:id="rId2" action="ppaction://hlinksldjump"/>
            <a:extLst>
              <a:ext uri="{FF2B5EF4-FFF2-40B4-BE49-F238E27FC236}">
                <a16:creationId xmlns:a16="http://schemas.microsoft.com/office/drawing/2014/main" id="{6E2B827E-F054-4996-908D-18CF4DAD150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26226" y="2206840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Graphique 6" descr="Liste de vérification">
            <a:hlinkClick r:id="rId2" action="ppaction://hlinksldjump"/>
            <a:extLst>
              <a:ext uri="{FF2B5EF4-FFF2-40B4-BE49-F238E27FC236}">
                <a16:creationId xmlns:a16="http://schemas.microsoft.com/office/drawing/2014/main" id="{9B07FA0F-BD21-4FCE-B830-35E1F1BCE2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26226" y="2746194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Espace réservé du contenu 12" descr="Rose des vents">
            <a:hlinkClick r:id="rId2" action="ppaction://hlinksldjump"/>
            <a:extLst>
              <a:ext uri="{FF2B5EF4-FFF2-40B4-BE49-F238E27FC236}">
                <a16:creationId xmlns:a16="http://schemas.microsoft.com/office/drawing/2014/main" id="{DB014B35-7153-4BDB-BE93-2F3EADC762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43725" y="700069"/>
            <a:ext cx="914400" cy="914400"/>
          </a:xfrm>
          <a:prstGeom prst="rect">
            <a:avLst/>
          </a:prstGeom>
        </p:spPr>
      </p:pic>
      <p:pic>
        <p:nvPicPr>
          <p:cNvPr id="12" name="Graphique 14" descr="Domicile">
            <a:hlinkClick r:id="rId2" action="ppaction://hlinksldjump"/>
            <a:extLst>
              <a:ext uri="{FF2B5EF4-FFF2-40B4-BE49-F238E27FC236}">
                <a16:creationId xmlns:a16="http://schemas.microsoft.com/office/drawing/2014/main" id="{AEEE93F5-F654-4161-A01D-4DCDE64E7B3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43725" y="1530016"/>
            <a:ext cx="914400" cy="914400"/>
          </a:xfrm>
          <a:prstGeom prst="rect">
            <a:avLst/>
          </a:prstGeom>
        </p:spPr>
      </p:pic>
      <p:pic>
        <p:nvPicPr>
          <p:cNvPr id="13" name="Espace réservé du contenu 12" descr="Rose des vents">
            <a:hlinkClick r:id="rId2" action="ppaction://hlinksldjump"/>
            <a:extLst>
              <a:ext uri="{FF2B5EF4-FFF2-40B4-BE49-F238E27FC236}">
                <a16:creationId xmlns:a16="http://schemas.microsoft.com/office/drawing/2014/main" id="{DB014B35-7153-4BDB-BE93-2F3EADC762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223" y="1900172"/>
            <a:ext cx="540000" cy="540000"/>
          </a:xfrm>
          <a:prstGeom prst="rect">
            <a:avLst/>
          </a:prstGeom>
        </p:spPr>
      </p:pic>
      <p:pic>
        <p:nvPicPr>
          <p:cNvPr id="14" name="Graphique 3" descr="Tête avec engrenages">
            <a:extLst>
              <a:ext uri="{FF2B5EF4-FFF2-40B4-BE49-F238E27FC236}">
                <a16:creationId xmlns:a16="http://schemas.microsoft.com/office/drawing/2014/main" id="{F4644943-BA5B-4B47-A419-2C024A361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793" y="3298037"/>
            <a:ext cx="540000" cy="540000"/>
          </a:xfrm>
          <a:prstGeom prst="rect">
            <a:avLst/>
          </a:prstGeom>
        </p:spPr>
      </p:pic>
      <p:pic>
        <p:nvPicPr>
          <p:cNvPr id="15" name="Graphique 4" descr="Engrenage">
            <a:extLst>
              <a:ext uri="{FF2B5EF4-FFF2-40B4-BE49-F238E27FC236}">
                <a16:creationId xmlns:a16="http://schemas.microsoft.com/office/drawing/2014/main" id="{791D5E61-48EB-413C-907D-D98BC4ABA8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8223" y="859581"/>
            <a:ext cx="540000" cy="540000"/>
          </a:xfrm>
          <a:prstGeom prst="rect">
            <a:avLst/>
          </a:prstGeom>
        </p:spPr>
      </p:pic>
      <p:pic>
        <p:nvPicPr>
          <p:cNvPr id="16" name="Graphique 5" descr="Hiérarchie">
            <a:extLst>
              <a:ext uri="{FF2B5EF4-FFF2-40B4-BE49-F238E27FC236}">
                <a16:creationId xmlns:a16="http://schemas.microsoft.com/office/drawing/2014/main" id="{54A457ED-BE73-432D-96FB-6C526F77A01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1639" y="4014610"/>
            <a:ext cx="540000" cy="540000"/>
          </a:xfrm>
          <a:prstGeom prst="rect">
            <a:avLst/>
          </a:prstGeom>
        </p:spPr>
      </p:pic>
      <p:pic>
        <p:nvPicPr>
          <p:cNvPr id="17" name="Graphique 6" descr="Liste de vérification">
            <a:extLst>
              <a:ext uri="{FF2B5EF4-FFF2-40B4-BE49-F238E27FC236}">
                <a16:creationId xmlns:a16="http://schemas.microsoft.com/office/drawing/2014/main" id="{9B07FA0F-BD21-4FCE-B830-35E1F1BCE2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8223" y="2444416"/>
            <a:ext cx="540000" cy="540000"/>
          </a:xfrm>
          <a:prstGeom prst="rect">
            <a:avLst/>
          </a:prstGeom>
        </p:spPr>
      </p:pic>
      <p:pic>
        <p:nvPicPr>
          <p:cNvPr id="18" name="Graphique 7" descr="Engrenages">
            <a:extLst>
              <a:ext uri="{FF2B5EF4-FFF2-40B4-BE49-F238E27FC236}">
                <a16:creationId xmlns:a16="http://schemas.microsoft.com/office/drawing/2014/main" id="{6E2B827E-F054-4996-908D-18CF4DAD150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1293" y="4014610"/>
            <a:ext cx="540000" cy="540000"/>
          </a:xfrm>
          <a:prstGeom prst="rect">
            <a:avLst/>
          </a:prstGeom>
        </p:spPr>
      </p:pic>
      <p:pic>
        <p:nvPicPr>
          <p:cNvPr id="19" name="Graphique 8" descr="Œil">
            <a:extLst>
              <a:ext uri="{FF2B5EF4-FFF2-40B4-BE49-F238E27FC236}">
                <a16:creationId xmlns:a16="http://schemas.microsoft.com/office/drawing/2014/main" id="{2BF65325-3349-40D6-BEA0-9F2F6258019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89" y="3551721"/>
            <a:ext cx="540000" cy="540000"/>
          </a:xfrm>
          <a:prstGeom prst="rect">
            <a:avLst/>
          </a:prstGeom>
        </p:spPr>
      </p:pic>
      <p:pic>
        <p:nvPicPr>
          <p:cNvPr id="20" name="Graphique 9" descr="Système solaire">
            <a:extLst>
              <a:ext uri="{FF2B5EF4-FFF2-40B4-BE49-F238E27FC236}">
                <a16:creationId xmlns:a16="http://schemas.microsoft.com/office/drawing/2014/main" id="{037B4BB2-E306-4169-AA21-B6229F5C5D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639" y="3040020"/>
            <a:ext cx="540000" cy="540000"/>
          </a:xfrm>
          <a:prstGeom prst="rect">
            <a:avLst/>
          </a:prstGeom>
        </p:spPr>
      </p:pic>
      <p:pic>
        <p:nvPicPr>
          <p:cNvPr id="21" name="Graphique 10" descr="Cible">
            <a:hlinkClick r:id="rId2" action="ppaction://hlinksldjump"/>
            <a:extLst>
              <a:ext uri="{FF2B5EF4-FFF2-40B4-BE49-F238E27FC236}">
                <a16:creationId xmlns:a16="http://schemas.microsoft.com/office/drawing/2014/main" id="{EFD14CB1-CC81-4864-8B98-6665E4A128B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8223" y="1369474"/>
            <a:ext cx="540000" cy="540000"/>
          </a:xfrm>
          <a:prstGeom prst="rect">
            <a:avLst/>
          </a:prstGeom>
        </p:spPr>
      </p:pic>
      <p:pic>
        <p:nvPicPr>
          <p:cNvPr id="22" name="Graphique 11" descr="Empreintes">
            <a:hlinkClick r:id="rId2" action="ppaction://hlinksldjump"/>
            <a:extLst>
              <a:ext uri="{FF2B5EF4-FFF2-40B4-BE49-F238E27FC236}">
                <a16:creationId xmlns:a16="http://schemas.microsoft.com/office/drawing/2014/main" id="{75F01306-3422-453F-924D-19383B94E36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88595" y="1705192"/>
            <a:ext cx="540000" cy="540000"/>
          </a:xfrm>
          <a:prstGeom prst="rect">
            <a:avLst/>
          </a:prstGeom>
        </p:spPr>
      </p:pic>
      <p:pic>
        <p:nvPicPr>
          <p:cNvPr id="23" name="Graphique 14" descr="Domicile">
            <a:hlinkClick r:id="rId2" action="ppaction://hlinksldjump"/>
            <a:extLst>
              <a:ext uri="{FF2B5EF4-FFF2-40B4-BE49-F238E27FC236}">
                <a16:creationId xmlns:a16="http://schemas.microsoft.com/office/drawing/2014/main" id="{AEEE93F5-F654-4161-A01D-4DCDE64E7B3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3827" y="2384590"/>
            <a:ext cx="540000" cy="540000"/>
          </a:xfrm>
          <a:prstGeom prst="rect">
            <a:avLst/>
          </a:prstGeom>
        </p:spPr>
      </p:pic>
      <p:pic>
        <p:nvPicPr>
          <p:cNvPr id="24" name="Espace réservé du contenu 12" descr="Rose des vents">
            <a:hlinkClick r:id="rId2" action="ppaction://hlinksldjump"/>
            <a:extLst>
              <a:ext uri="{FF2B5EF4-FFF2-40B4-BE49-F238E27FC236}">
                <a16:creationId xmlns:a16="http://schemas.microsoft.com/office/drawing/2014/main" id="{DB014B35-7153-4BDB-BE93-2F3EADC762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223" y="1875390"/>
            <a:ext cx="540000" cy="540000"/>
          </a:xfrm>
          <a:prstGeom prst="rect">
            <a:avLst/>
          </a:prstGeom>
        </p:spPr>
      </p:pic>
      <p:pic>
        <p:nvPicPr>
          <p:cNvPr id="25" name="Graphique 14" descr="Domicile">
            <a:hlinkClick r:id="rId2" action="ppaction://hlinksldjump"/>
            <a:extLst>
              <a:ext uri="{FF2B5EF4-FFF2-40B4-BE49-F238E27FC236}">
                <a16:creationId xmlns:a16="http://schemas.microsoft.com/office/drawing/2014/main" id="{AEEE93F5-F654-4161-A01D-4DCDE64E7B3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3827" y="2359808"/>
            <a:ext cx="540000" cy="540000"/>
          </a:xfrm>
          <a:prstGeom prst="rect">
            <a:avLst/>
          </a:prstGeom>
        </p:spPr>
      </p:pic>
      <p:pic>
        <p:nvPicPr>
          <p:cNvPr id="26" name="Graphique 17" descr="Microscope">
            <a:hlinkClick r:id="rId2" action="ppaction://hlinksldjump"/>
            <a:extLst>
              <a:ext uri="{FF2B5EF4-FFF2-40B4-BE49-F238E27FC236}">
                <a16:creationId xmlns:a16="http://schemas.microsoft.com/office/drawing/2014/main" id="{29CC6B89-478A-46AD-83AC-9D6E784130A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355585" y="995082"/>
            <a:ext cx="540000" cy="540000"/>
          </a:xfrm>
          <a:prstGeom prst="rect">
            <a:avLst/>
          </a:prstGeom>
        </p:spPr>
      </p:pic>
      <p:pic>
        <p:nvPicPr>
          <p:cNvPr id="27" name="Graphique 16" descr="Canif">
            <a:extLst>
              <a:ext uri="{FF2B5EF4-FFF2-40B4-BE49-F238E27FC236}">
                <a16:creationId xmlns:a16="http://schemas.microsoft.com/office/drawing/2014/main" id="{F3FF28A0-4E6E-4CE7-BA23-788DAF694DB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32486" y="4167610"/>
            <a:ext cx="540000" cy="540000"/>
          </a:xfrm>
          <a:prstGeom prst="rect">
            <a:avLst/>
          </a:prstGeom>
        </p:spPr>
      </p:pic>
      <p:pic>
        <p:nvPicPr>
          <p:cNvPr id="28" name="Graphique 20" descr="Outils">
            <a:extLst>
              <a:ext uri="{FF2B5EF4-FFF2-40B4-BE49-F238E27FC236}">
                <a16:creationId xmlns:a16="http://schemas.microsoft.com/office/drawing/2014/main" id="{0DDE9163-7839-4997-AC78-4E197DAF111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143226" y="3329879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65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e de titre - Aero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2049" y="1007215"/>
            <a:ext cx="4918023" cy="3190787"/>
          </a:xfrm>
        </p:spPr>
        <p:txBody>
          <a:bodyPr/>
          <a:lstStyle>
            <a:lvl1pPr algn="l">
              <a:defRPr sz="26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et</a:t>
            </a:r>
            <a:br>
              <a:rPr lang="fr-FR" dirty="0"/>
            </a:br>
            <a:r>
              <a:rPr lang="fr-FR" dirty="0"/>
              <a:t>modifiez le titre</a:t>
            </a:r>
          </a:p>
        </p:txBody>
      </p:sp>
      <p:sp>
        <p:nvSpPr>
          <p:cNvPr id="24" name="Freeform 47"/>
          <p:cNvSpPr>
            <a:spLocks/>
          </p:cNvSpPr>
          <p:nvPr userDrawn="1"/>
        </p:nvSpPr>
        <p:spPr bwMode="auto">
          <a:xfrm>
            <a:off x="5210047" y="-519"/>
            <a:ext cx="3946694" cy="5178844"/>
          </a:xfrm>
          <a:custGeom>
            <a:avLst/>
            <a:gdLst>
              <a:gd name="T0" fmla="*/ 0 w 1237"/>
              <a:gd name="T1" fmla="*/ 1390 h 1746"/>
              <a:gd name="T2" fmla="*/ 33 w 1237"/>
              <a:gd name="T3" fmla="*/ 1746 h 1746"/>
              <a:gd name="T4" fmla="*/ 1237 w 1237"/>
              <a:gd name="T5" fmla="*/ 1746 h 1746"/>
              <a:gd name="T6" fmla="*/ 1237 w 1237"/>
              <a:gd name="T7" fmla="*/ 0 h 1746"/>
              <a:gd name="T8" fmla="*/ 584 w 1237"/>
              <a:gd name="T9" fmla="*/ 0 h 1746"/>
              <a:gd name="T10" fmla="*/ 0 w 1237"/>
              <a:gd name="T11" fmla="*/ 1390 h 1746"/>
              <a:gd name="connsiteX0" fmla="*/ 34 w 10770"/>
              <a:gd name="connsiteY0" fmla="*/ 7961 h 10400"/>
              <a:gd name="connsiteX1" fmla="*/ 100 w 10770"/>
              <a:gd name="connsiteY1" fmla="*/ 8577 h 10400"/>
              <a:gd name="connsiteX2" fmla="*/ 10034 w 10770"/>
              <a:gd name="connsiteY2" fmla="*/ 10000 h 10400"/>
              <a:gd name="connsiteX3" fmla="*/ 10034 w 10770"/>
              <a:gd name="connsiteY3" fmla="*/ 0 h 10400"/>
              <a:gd name="connsiteX4" fmla="*/ 4755 w 10770"/>
              <a:gd name="connsiteY4" fmla="*/ 0 h 10400"/>
              <a:gd name="connsiteX5" fmla="*/ 34 w 10770"/>
              <a:gd name="connsiteY5" fmla="*/ 7961 h 10400"/>
              <a:gd name="connsiteX0" fmla="*/ 34 w 10277"/>
              <a:gd name="connsiteY0" fmla="*/ 7961 h 9176"/>
              <a:gd name="connsiteX1" fmla="*/ 100 w 10277"/>
              <a:gd name="connsiteY1" fmla="*/ 8577 h 9176"/>
              <a:gd name="connsiteX2" fmla="*/ 9276 w 10277"/>
              <a:gd name="connsiteY2" fmla="*/ 8529 h 9176"/>
              <a:gd name="connsiteX3" fmla="*/ 10034 w 10277"/>
              <a:gd name="connsiteY3" fmla="*/ 0 h 9176"/>
              <a:gd name="connsiteX4" fmla="*/ 4755 w 10277"/>
              <a:gd name="connsiteY4" fmla="*/ 0 h 9176"/>
              <a:gd name="connsiteX5" fmla="*/ 34 w 10277"/>
              <a:gd name="connsiteY5" fmla="*/ 7961 h 9176"/>
              <a:gd name="connsiteX0" fmla="*/ 33 w 9764"/>
              <a:gd name="connsiteY0" fmla="*/ 8676 h 10304"/>
              <a:gd name="connsiteX1" fmla="*/ 97 w 9764"/>
              <a:gd name="connsiteY1" fmla="*/ 9347 h 10304"/>
              <a:gd name="connsiteX2" fmla="*/ 9026 w 9764"/>
              <a:gd name="connsiteY2" fmla="*/ 9295 h 10304"/>
              <a:gd name="connsiteX3" fmla="*/ 9764 w 9764"/>
              <a:gd name="connsiteY3" fmla="*/ 0 h 10304"/>
              <a:gd name="connsiteX4" fmla="*/ 4627 w 9764"/>
              <a:gd name="connsiteY4" fmla="*/ 0 h 10304"/>
              <a:gd name="connsiteX5" fmla="*/ 33 w 9764"/>
              <a:gd name="connsiteY5" fmla="*/ 8676 h 10304"/>
              <a:gd name="connsiteX0" fmla="*/ 34 w 10016"/>
              <a:gd name="connsiteY0" fmla="*/ 8420 h 9071"/>
              <a:gd name="connsiteX1" fmla="*/ 99 w 10016"/>
              <a:gd name="connsiteY1" fmla="*/ 9071 h 9071"/>
              <a:gd name="connsiteX2" fmla="*/ 9244 w 10016"/>
              <a:gd name="connsiteY2" fmla="*/ 9021 h 9071"/>
              <a:gd name="connsiteX3" fmla="*/ 10000 w 10016"/>
              <a:gd name="connsiteY3" fmla="*/ 0 h 9071"/>
              <a:gd name="connsiteX4" fmla="*/ 4739 w 10016"/>
              <a:gd name="connsiteY4" fmla="*/ 0 h 9071"/>
              <a:gd name="connsiteX5" fmla="*/ 34 w 10016"/>
              <a:gd name="connsiteY5" fmla="*/ 8420 h 9071"/>
              <a:gd name="connsiteX0" fmla="*/ 34 w 9984"/>
              <a:gd name="connsiteY0" fmla="*/ 9282 h 10000"/>
              <a:gd name="connsiteX1" fmla="*/ 99 w 9984"/>
              <a:gd name="connsiteY1" fmla="*/ 10000 h 10000"/>
              <a:gd name="connsiteX2" fmla="*/ 9229 w 9984"/>
              <a:gd name="connsiteY2" fmla="*/ 9945 h 10000"/>
              <a:gd name="connsiteX3" fmla="*/ 9984 w 9984"/>
              <a:gd name="connsiteY3" fmla="*/ 0 h 10000"/>
              <a:gd name="connsiteX4" fmla="*/ 4731 w 9984"/>
              <a:gd name="connsiteY4" fmla="*/ 0 h 10000"/>
              <a:gd name="connsiteX5" fmla="*/ 34 w 9984"/>
              <a:gd name="connsiteY5" fmla="*/ 9282 h 10000"/>
              <a:gd name="connsiteX0" fmla="*/ 34 w 10052"/>
              <a:gd name="connsiteY0" fmla="*/ 9282 h 10443"/>
              <a:gd name="connsiteX1" fmla="*/ 99 w 10052"/>
              <a:gd name="connsiteY1" fmla="*/ 10000 h 10443"/>
              <a:gd name="connsiteX2" fmla="*/ 9822 w 10052"/>
              <a:gd name="connsiteY2" fmla="*/ 10443 h 10443"/>
              <a:gd name="connsiteX3" fmla="*/ 10000 w 10052"/>
              <a:gd name="connsiteY3" fmla="*/ 0 h 10443"/>
              <a:gd name="connsiteX4" fmla="*/ 4739 w 10052"/>
              <a:gd name="connsiteY4" fmla="*/ 0 h 10443"/>
              <a:gd name="connsiteX5" fmla="*/ 34 w 10052"/>
              <a:gd name="connsiteY5" fmla="*/ 9282 h 10443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10000"/>
              <a:gd name="connsiteY0" fmla="*/ 9282 h 10037"/>
              <a:gd name="connsiteX1" fmla="*/ 99 w 10000"/>
              <a:gd name="connsiteY1" fmla="*/ 10000 h 10037"/>
              <a:gd name="connsiteX2" fmla="*/ 9244 w 10000"/>
              <a:gd name="connsiteY2" fmla="*/ 10037 h 10037"/>
              <a:gd name="connsiteX3" fmla="*/ 10000 w 10000"/>
              <a:gd name="connsiteY3" fmla="*/ 0 h 10037"/>
              <a:gd name="connsiteX4" fmla="*/ 4739 w 10000"/>
              <a:gd name="connsiteY4" fmla="*/ 0 h 10037"/>
              <a:gd name="connsiteX5" fmla="*/ 34 w 10000"/>
              <a:gd name="connsiteY5" fmla="*/ 9282 h 10037"/>
              <a:gd name="connsiteX0" fmla="*/ 34 w 9355"/>
              <a:gd name="connsiteY0" fmla="*/ 9282 h 10037"/>
              <a:gd name="connsiteX1" fmla="*/ 99 w 9355"/>
              <a:gd name="connsiteY1" fmla="*/ 10000 h 10037"/>
              <a:gd name="connsiteX2" fmla="*/ 9244 w 9355"/>
              <a:gd name="connsiteY2" fmla="*/ 10037 h 10037"/>
              <a:gd name="connsiteX3" fmla="*/ 9266 w 9355"/>
              <a:gd name="connsiteY3" fmla="*/ 37 h 10037"/>
              <a:gd name="connsiteX4" fmla="*/ 4739 w 9355"/>
              <a:gd name="connsiteY4" fmla="*/ 0 h 10037"/>
              <a:gd name="connsiteX5" fmla="*/ 34 w 9355"/>
              <a:gd name="connsiteY5" fmla="*/ 9282 h 10037"/>
              <a:gd name="connsiteX0" fmla="*/ 36 w 10063"/>
              <a:gd name="connsiteY0" fmla="*/ 9248 h 10000"/>
              <a:gd name="connsiteX1" fmla="*/ 106 w 10063"/>
              <a:gd name="connsiteY1" fmla="*/ 9963 h 10000"/>
              <a:gd name="connsiteX2" fmla="*/ 9881 w 10063"/>
              <a:gd name="connsiteY2" fmla="*/ 10000 h 10000"/>
              <a:gd name="connsiteX3" fmla="*/ 9905 w 10063"/>
              <a:gd name="connsiteY3" fmla="*/ 37 h 10000"/>
              <a:gd name="connsiteX4" fmla="*/ 5066 w 10063"/>
              <a:gd name="connsiteY4" fmla="*/ 0 h 10000"/>
              <a:gd name="connsiteX5" fmla="*/ 36 w 10063"/>
              <a:gd name="connsiteY5" fmla="*/ 9248 h 10000"/>
              <a:gd name="connsiteX0" fmla="*/ 36 w 11201"/>
              <a:gd name="connsiteY0" fmla="*/ 9248 h 10000"/>
              <a:gd name="connsiteX1" fmla="*/ 106 w 11201"/>
              <a:gd name="connsiteY1" fmla="*/ 9963 h 10000"/>
              <a:gd name="connsiteX2" fmla="*/ 9881 w 11201"/>
              <a:gd name="connsiteY2" fmla="*/ 10000 h 10000"/>
              <a:gd name="connsiteX3" fmla="*/ 9905 w 11201"/>
              <a:gd name="connsiteY3" fmla="*/ 37 h 10000"/>
              <a:gd name="connsiteX4" fmla="*/ 5066 w 11201"/>
              <a:gd name="connsiteY4" fmla="*/ 0 h 10000"/>
              <a:gd name="connsiteX5" fmla="*/ 36 w 11201"/>
              <a:gd name="connsiteY5" fmla="*/ 9248 h 10000"/>
              <a:gd name="connsiteX0" fmla="*/ 36 w 9905"/>
              <a:gd name="connsiteY0" fmla="*/ 9248 h 10000"/>
              <a:gd name="connsiteX1" fmla="*/ 106 w 9905"/>
              <a:gd name="connsiteY1" fmla="*/ 9963 h 10000"/>
              <a:gd name="connsiteX2" fmla="*/ 9881 w 9905"/>
              <a:gd name="connsiteY2" fmla="*/ 10000 h 10000"/>
              <a:gd name="connsiteX3" fmla="*/ 9905 w 9905"/>
              <a:gd name="connsiteY3" fmla="*/ 37 h 10000"/>
              <a:gd name="connsiteX4" fmla="*/ 5066 w 9905"/>
              <a:gd name="connsiteY4" fmla="*/ 0 h 10000"/>
              <a:gd name="connsiteX5" fmla="*/ 36 w 9905"/>
              <a:gd name="connsiteY5" fmla="*/ 9248 h 10000"/>
              <a:gd name="connsiteX0" fmla="*/ 37 w 10001"/>
              <a:gd name="connsiteY0" fmla="*/ 9248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9248 h 10000"/>
              <a:gd name="connsiteX0" fmla="*/ 37 w 10001"/>
              <a:gd name="connsiteY0" fmla="*/ 8311 h 10000"/>
              <a:gd name="connsiteX1" fmla="*/ 108 w 10001"/>
              <a:gd name="connsiteY1" fmla="*/ 9963 h 10000"/>
              <a:gd name="connsiteX2" fmla="*/ 9977 w 10001"/>
              <a:gd name="connsiteY2" fmla="*/ 10000 h 10000"/>
              <a:gd name="connsiteX3" fmla="*/ 10001 w 10001"/>
              <a:gd name="connsiteY3" fmla="*/ 37 h 10000"/>
              <a:gd name="connsiteX4" fmla="*/ 5116 w 10001"/>
              <a:gd name="connsiteY4" fmla="*/ 0 h 10000"/>
              <a:gd name="connsiteX5" fmla="*/ 37 w 10001"/>
              <a:gd name="connsiteY5" fmla="*/ 8311 h 10000"/>
              <a:gd name="connsiteX0" fmla="*/ 0 w 9964"/>
              <a:gd name="connsiteY0" fmla="*/ 8311 h 10000"/>
              <a:gd name="connsiteX1" fmla="*/ 71 w 9964"/>
              <a:gd name="connsiteY1" fmla="*/ 9963 h 10000"/>
              <a:gd name="connsiteX2" fmla="*/ 9940 w 9964"/>
              <a:gd name="connsiteY2" fmla="*/ 10000 h 10000"/>
              <a:gd name="connsiteX3" fmla="*/ 9964 w 9964"/>
              <a:gd name="connsiteY3" fmla="*/ 37 h 10000"/>
              <a:gd name="connsiteX4" fmla="*/ 5079 w 9964"/>
              <a:gd name="connsiteY4" fmla="*/ 0 h 10000"/>
              <a:gd name="connsiteX5" fmla="*/ 0 w 9964"/>
              <a:gd name="connsiteY5" fmla="*/ 8311 h 10000"/>
              <a:gd name="connsiteX0" fmla="*/ 5129 w 10032"/>
              <a:gd name="connsiteY0" fmla="*/ 0 h 10000"/>
              <a:gd name="connsiteX1" fmla="*/ 103 w 10032"/>
              <a:gd name="connsiteY1" fmla="*/ 9963 h 10000"/>
              <a:gd name="connsiteX2" fmla="*/ 10008 w 10032"/>
              <a:gd name="connsiteY2" fmla="*/ 10000 h 10000"/>
              <a:gd name="connsiteX3" fmla="*/ 10032 w 10032"/>
              <a:gd name="connsiteY3" fmla="*/ 37 h 10000"/>
              <a:gd name="connsiteX4" fmla="*/ 5129 w 10032"/>
              <a:gd name="connsiteY4" fmla="*/ 0 h 10000"/>
              <a:gd name="connsiteX0" fmla="*/ 5162 w 10065"/>
              <a:gd name="connsiteY0" fmla="*/ 0 h 10000"/>
              <a:gd name="connsiteX1" fmla="*/ 136 w 10065"/>
              <a:gd name="connsiteY1" fmla="*/ 9963 h 10000"/>
              <a:gd name="connsiteX2" fmla="*/ 10041 w 10065"/>
              <a:gd name="connsiteY2" fmla="*/ 10000 h 10000"/>
              <a:gd name="connsiteX3" fmla="*/ 10065 w 10065"/>
              <a:gd name="connsiteY3" fmla="*/ 37 h 10000"/>
              <a:gd name="connsiteX4" fmla="*/ 5162 w 10065"/>
              <a:gd name="connsiteY4" fmla="*/ 0 h 10000"/>
              <a:gd name="connsiteX0" fmla="*/ 5174 w 10077"/>
              <a:gd name="connsiteY0" fmla="*/ 0 h 10000"/>
              <a:gd name="connsiteX1" fmla="*/ 148 w 10077"/>
              <a:gd name="connsiteY1" fmla="*/ 9963 h 10000"/>
              <a:gd name="connsiteX2" fmla="*/ 10053 w 10077"/>
              <a:gd name="connsiteY2" fmla="*/ 10000 h 10000"/>
              <a:gd name="connsiteX3" fmla="*/ 10077 w 10077"/>
              <a:gd name="connsiteY3" fmla="*/ 37 h 10000"/>
              <a:gd name="connsiteX4" fmla="*/ 5174 w 10077"/>
              <a:gd name="connsiteY4" fmla="*/ 0 h 10000"/>
              <a:gd name="connsiteX0" fmla="*/ 4965 w 9868"/>
              <a:gd name="connsiteY0" fmla="*/ 0 h 10000"/>
              <a:gd name="connsiteX1" fmla="*/ 156 w 9868"/>
              <a:gd name="connsiteY1" fmla="*/ 9963 h 10000"/>
              <a:gd name="connsiteX2" fmla="*/ 9844 w 9868"/>
              <a:gd name="connsiteY2" fmla="*/ 10000 h 10000"/>
              <a:gd name="connsiteX3" fmla="*/ 9868 w 9868"/>
              <a:gd name="connsiteY3" fmla="*/ 37 h 10000"/>
              <a:gd name="connsiteX4" fmla="*/ 4965 w 9868"/>
              <a:gd name="connsiteY4" fmla="*/ 0 h 10000"/>
              <a:gd name="connsiteX0" fmla="*/ 4977 w 9946"/>
              <a:gd name="connsiteY0" fmla="*/ 0 h 10000"/>
              <a:gd name="connsiteX1" fmla="*/ 104 w 9946"/>
              <a:gd name="connsiteY1" fmla="*/ 9963 h 10000"/>
              <a:gd name="connsiteX2" fmla="*/ 9922 w 9946"/>
              <a:gd name="connsiteY2" fmla="*/ 10000 h 10000"/>
              <a:gd name="connsiteX3" fmla="*/ 9946 w 9946"/>
              <a:gd name="connsiteY3" fmla="*/ 37 h 10000"/>
              <a:gd name="connsiteX4" fmla="*/ 4977 w 9946"/>
              <a:gd name="connsiteY4" fmla="*/ 0 h 10000"/>
              <a:gd name="connsiteX0" fmla="*/ 5026 w 10022"/>
              <a:gd name="connsiteY0" fmla="*/ 0 h 10000"/>
              <a:gd name="connsiteX1" fmla="*/ 127 w 10022"/>
              <a:gd name="connsiteY1" fmla="*/ 9963 h 10000"/>
              <a:gd name="connsiteX2" fmla="*/ 9998 w 10022"/>
              <a:gd name="connsiteY2" fmla="*/ 10000 h 10000"/>
              <a:gd name="connsiteX3" fmla="*/ 10022 w 10022"/>
              <a:gd name="connsiteY3" fmla="*/ 37 h 10000"/>
              <a:gd name="connsiteX4" fmla="*/ 5026 w 10022"/>
              <a:gd name="connsiteY4" fmla="*/ 0 h 10000"/>
              <a:gd name="connsiteX0" fmla="*/ 5168 w 10164"/>
              <a:gd name="connsiteY0" fmla="*/ 0 h 10000"/>
              <a:gd name="connsiteX1" fmla="*/ 122 w 10164"/>
              <a:gd name="connsiteY1" fmla="*/ 9963 h 10000"/>
              <a:gd name="connsiteX2" fmla="*/ 10140 w 10164"/>
              <a:gd name="connsiteY2" fmla="*/ 10000 h 10000"/>
              <a:gd name="connsiteX3" fmla="*/ 10164 w 10164"/>
              <a:gd name="connsiteY3" fmla="*/ 37 h 10000"/>
              <a:gd name="connsiteX4" fmla="*/ 5168 w 10164"/>
              <a:gd name="connsiteY4" fmla="*/ 0 h 10000"/>
              <a:gd name="connsiteX0" fmla="*/ 5168 w 10164"/>
              <a:gd name="connsiteY0" fmla="*/ 0 h 9987"/>
              <a:gd name="connsiteX1" fmla="*/ 122 w 10164"/>
              <a:gd name="connsiteY1" fmla="*/ 9963 h 9987"/>
              <a:gd name="connsiteX2" fmla="*/ 10140 w 10164"/>
              <a:gd name="connsiteY2" fmla="*/ 9987 h 9987"/>
              <a:gd name="connsiteX3" fmla="*/ 10164 w 10164"/>
              <a:gd name="connsiteY3" fmla="*/ 37 h 9987"/>
              <a:gd name="connsiteX4" fmla="*/ 5168 w 10164"/>
              <a:gd name="connsiteY4" fmla="*/ 0 h 9987"/>
              <a:gd name="connsiteX0" fmla="*/ 5085 w 10000"/>
              <a:gd name="connsiteY0" fmla="*/ 1 h 10001"/>
              <a:gd name="connsiteX1" fmla="*/ 120 w 10000"/>
              <a:gd name="connsiteY1" fmla="*/ 9977 h 10001"/>
              <a:gd name="connsiteX2" fmla="*/ 9976 w 10000"/>
              <a:gd name="connsiteY2" fmla="*/ 10001 h 10001"/>
              <a:gd name="connsiteX3" fmla="*/ 10000 w 10000"/>
              <a:gd name="connsiteY3" fmla="*/ 0 h 10001"/>
              <a:gd name="connsiteX4" fmla="*/ 5085 w 10000"/>
              <a:gd name="connsiteY4" fmla="*/ 1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5085" y="1"/>
                </a:moveTo>
                <a:cubicBezTo>
                  <a:pt x="2196" y="2118"/>
                  <a:pt x="-623" y="5218"/>
                  <a:pt x="120" y="9977"/>
                </a:cubicBezTo>
                <a:lnTo>
                  <a:pt x="9976" y="10001"/>
                </a:lnTo>
                <a:cubicBezTo>
                  <a:pt x="9988" y="5013"/>
                  <a:pt x="9992" y="3325"/>
                  <a:pt x="10000" y="0"/>
                </a:cubicBezTo>
                <a:lnTo>
                  <a:pt x="5085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1" name="Rectangle 1030"/>
          <p:cNvSpPr>
            <a:spLocks noChangeArrowheads="1"/>
          </p:cNvSpPr>
          <p:nvPr userDrawn="1"/>
        </p:nvSpPr>
        <p:spPr bwMode="auto">
          <a:xfrm>
            <a:off x="219119" y="4819429"/>
            <a:ext cx="4403725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tIns="0" bIns="0">
            <a:noAutofit/>
          </a:bodyPr>
          <a:lstStyle/>
          <a:p>
            <a:pPr algn="l"/>
            <a:r>
              <a:rPr lang="en-AU" sz="900" dirty="0">
                <a:solidFill>
                  <a:schemeClr val="tx1"/>
                </a:solidFill>
                <a:latin typeface="Century Gothic" pitchFamily="34" charset="0"/>
              </a:rPr>
              <a:t>www.thalesgroup.com</a:t>
            </a:r>
          </a:p>
        </p:txBody>
      </p:sp>
      <p:sp>
        <p:nvSpPr>
          <p:cNvPr id="32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2049" y="3134826"/>
            <a:ext cx="4918023" cy="523220"/>
          </a:xfr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sp>
        <p:nvSpPr>
          <p:cNvPr id="13" name="Demi-cadre 12"/>
          <p:cNvSpPr/>
          <p:nvPr userDrawn="1"/>
        </p:nvSpPr>
        <p:spPr bwMode="auto">
          <a:xfrm>
            <a:off x="302049" y="1448486"/>
            <a:ext cx="386164" cy="393963"/>
          </a:xfrm>
          <a:prstGeom prst="halfFrame">
            <a:avLst>
              <a:gd name="adj1" fmla="val 12269"/>
              <a:gd name="adj2" fmla="val 13535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/>
          </a:p>
        </p:txBody>
      </p:sp>
      <p:pic>
        <p:nvPicPr>
          <p:cNvPr id="14" name="Image 13" descr="logo_thale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51" t="36000" r="9051" b="36000"/>
          <a:stretch/>
        </p:blipFill>
        <p:spPr>
          <a:xfrm>
            <a:off x="235940" y="165679"/>
            <a:ext cx="2337181" cy="449458"/>
          </a:xfrm>
          <a:prstGeom prst="rect">
            <a:avLst/>
          </a:prstGeom>
        </p:spPr>
      </p:pic>
      <p:sp>
        <p:nvSpPr>
          <p:cNvPr id="10" name="ZoneTexte 11"/>
          <p:cNvSpPr txBox="1">
            <a:spLocks noChangeArrowheads="1"/>
          </p:cNvSpPr>
          <p:nvPr userDrawn="1"/>
        </p:nvSpPr>
        <p:spPr bwMode="auto">
          <a:xfrm>
            <a:off x="3968750" y="4648678"/>
            <a:ext cx="1206500" cy="401200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OPEN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US" sz="500" b="0" baseline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>
                <a:solidFill>
                  <a:srgbClr val="FF0000"/>
                </a:solidFill>
                <a:latin typeface="Arial" charset="0"/>
              </a:rPr>
              <a:t>THALES GROUP CONFIDENTIAL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b="0" baseline="0" dirty="0">
                <a:solidFill>
                  <a:srgbClr val="FF0000"/>
                </a:solidFill>
                <a:latin typeface="Arial" charset="0"/>
              </a:rPr>
              <a:t>THALES GROUP SECRET</a:t>
            </a:r>
            <a:endParaRPr lang="en-US" sz="500" b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" name="Espace réservé pour une image  7" descr="2014_Aerospace_tg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" b="4004"/>
          <a:stretch>
            <a:fillRect/>
          </a:stretch>
        </p:blipFill>
        <p:spPr>
          <a:xfrm>
            <a:off x="5501950" y="-9525"/>
            <a:ext cx="3647433" cy="5178425"/>
          </a:xfrm>
          <a:custGeom>
            <a:avLst/>
            <a:gdLst>
              <a:gd name="connsiteX0" fmla="*/ 0 w 3662362"/>
              <a:gd name="connsiteY0" fmla="*/ 0 h 5168900"/>
              <a:gd name="connsiteX1" fmla="*/ 3662362 w 3662362"/>
              <a:gd name="connsiteY1" fmla="*/ 0 h 5168900"/>
              <a:gd name="connsiteX2" fmla="*/ 3662362 w 3662362"/>
              <a:gd name="connsiteY2" fmla="*/ 5168900 h 5168900"/>
              <a:gd name="connsiteX3" fmla="*/ 0 w 3662362"/>
              <a:gd name="connsiteY3" fmla="*/ 5168900 h 5168900"/>
              <a:gd name="connsiteX4" fmla="*/ 0 w 3662362"/>
              <a:gd name="connsiteY4" fmla="*/ 0 h 5168900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724025 w 3662362"/>
              <a:gd name="connsiteY0" fmla="*/ 0 h 5178425"/>
              <a:gd name="connsiteX1" fmla="*/ 3662362 w 3662362"/>
              <a:gd name="connsiteY1" fmla="*/ 9525 h 5178425"/>
              <a:gd name="connsiteX2" fmla="*/ 3662362 w 3662362"/>
              <a:gd name="connsiteY2" fmla="*/ 5178425 h 5178425"/>
              <a:gd name="connsiteX3" fmla="*/ 0 w 3662362"/>
              <a:gd name="connsiteY3" fmla="*/ 5178425 h 5178425"/>
              <a:gd name="connsiteX4" fmla="*/ 1724025 w 3662362"/>
              <a:gd name="connsiteY4" fmla="*/ 0 h 5178425"/>
              <a:gd name="connsiteX0" fmla="*/ 1609725 w 3548062"/>
              <a:gd name="connsiteY0" fmla="*/ 0 h 5178425"/>
              <a:gd name="connsiteX1" fmla="*/ 3548062 w 3548062"/>
              <a:gd name="connsiteY1" fmla="*/ 9525 h 5178425"/>
              <a:gd name="connsiteX2" fmla="*/ 3548062 w 3548062"/>
              <a:gd name="connsiteY2" fmla="*/ 5178425 h 5178425"/>
              <a:gd name="connsiteX3" fmla="*/ 0 w 3548062"/>
              <a:gd name="connsiteY3" fmla="*/ 5178425 h 5178425"/>
              <a:gd name="connsiteX4" fmla="*/ 1609725 w 3548062"/>
              <a:gd name="connsiteY4" fmla="*/ 0 h 5178425"/>
              <a:gd name="connsiteX0" fmla="*/ 1758948 w 3697285"/>
              <a:gd name="connsiteY0" fmla="*/ 0 h 5178425"/>
              <a:gd name="connsiteX1" fmla="*/ 3697285 w 3697285"/>
              <a:gd name="connsiteY1" fmla="*/ 9525 h 5178425"/>
              <a:gd name="connsiteX2" fmla="*/ 3697285 w 3697285"/>
              <a:gd name="connsiteY2" fmla="*/ 5178425 h 5178425"/>
              <a:gd name="connsiteX3" fmla="*/ 149223 w 3697285"/>
              <a:gd name="connsiteY3" fmla="*/ 5178425 h 5178425"/>
              <a:gd name="connsiteX4" fmla="*/ 1758948 w 3697285"/>
              <a:gd name="connsiteY4" fmla="*/ 0 h 5178425"/>
              <a:gd name="connsiteX0" fmla="*/ 1709096 w 3647433"/>
              <a:gd name="connsiteY0" fmla="*/ 0 h 5178425"/>
              <a:gd name="connsiteX1" fmla="*/ 3647433 w 3647433"/>
              <a:gd name="connsiteY1" fmla="*/ 9525 h 5178425"/>
              <a:gd name="connsiteX2" fmla="*/ 3647433 w 3647433"/>
              <a:gd name="connsiteY2" fmla="*/ 5178425 h 5178425"/>
              <a:gd name="connsiteX3" fmla="*/ 99371 w 3647433"/>
              <a:gd name="connsiteY3" fmla="*/ 5178425 h 5178425"/>
              <a:gd name="connsiteX4" fmla="*/ 1709096 w 3647433"/>
              <a:gd name="connsiteY4" fmla="*/ 0 h 51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7433" h="5178425">
                <a:moveTo>
                  <a:pt x="1709096" y="0"/>
                </a:moveTo>
                <a:lnTo>
                  <a:pt x="3647433" y="9525"/>
                </a:lnTo>
                <a:lnTo>
                  <a:pt x="3647433" y="5178425"/>
                </a:lnTo>
                <a:lnTo>
                  <a:pt x="99371" y="5178425"/>
                </a:lnTo>
                <a:cubicBezTo>
                  <a:pt x="-30804" y="4471458"/>
                  <a:pt x="-351479" y="2116667"/>
                  <a:pt x="170909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98007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554476"/>
            <a:ext cx="9144001" cy="45890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1350" dirty="0"/>
              <a:t>Découvrir ce qu’est l’ERP France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0570-9438-4D14-B923-B530EE8F5498}" type="datetime1">
              <a:rPr lang="fr-FR" smtClean="0"/>
              <a:pPr/>
              <a:t>31/01/2022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20528" y="491349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788">
                <a:solidFill>
                  <a:srgbClr val="333366"/>
                </a:solidFill>
                <a:latin typeface="+mn-lt"/>
              </a:defRPr>
            </a:lvl1pPr>
          </a:lstStyle>
          <a:p>
            <a:fld id="{6A579EFE-3899-4CE4-AF6E-3D2B68FB32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Freeform 11"/>
          <p:cNvSpPr>
            <a:spLocks/>
          </p:cNvSpPr>
          <p:nvPr userDrawn="1"/>
        </p:nvSpPr>
        <p:spPr bwMode="auto">
          <a:xfrm>
            <a:off x="96768" y="141938"/>
            <a:ext cx="1224000" cy="513000"/>
          </a:xfrm>
          <a:custGeom>
            <a:avLst/>
            <a:gdLst>
              <a:gd name="T0" fmla="*/ 1770 w 3379"/>
              <a:gd name="T1" fmla="*/ 2 h 2254"/>
              <a:gd name="T2" fmla="*/ 1925 w 3379"/>
              <a:gd name="T3" fmla="*/ 26 h 2254"/>
              <a:gd name="T4" fmla="*/ 2072 w 3379"/>
              <a:gd name="T5" fmla="*/ 71 h 2254"/>
              <a:gd name="T6" fmla="*/ 2209 w 3379"/>
              <a:gd name="T7" fmla="*/ 137 h 2254"/>
              <a:gd name="T8" fmla="*/ 2334 w 3379"/>
              <a:gd name="T9" fmla="*/ 220 h 2254"/>
              <a:gd name="T10" fmla="*/ 2446 w 3379"/>
              <a:gd name="T11" fmla="*/ 320 h 2254"/>
              <a:gd name="T12" fmla="*/ 2543 w 3379"/>
              <a:gd name="T13" fmla="*/ 434 h 2254"/>
              <a:gd name="T14" fmla="*/ 2622 w 3379"/>
              <a:gd name="T15" fmla="*/ 562 h 2254"/>
              <a:gd name="T16" fmla="*/ 2683 w 3379"/>
              <a:gd name="T17" fmla="*/ 702 h 2254"/>
              <a:gd name="T18" fmla="*/ 2725 w 3379"/>
              <a:gd name="T19" fmla="*/ 850 h 2254"/>
              <a:gd name="T20" fmla="*/ 2851 w 3379"/>
              <a:gd name="T21" fmla="*/ 871 h 2254"/>
              <a:gd name="T22" fmla="*/ 2967 w 3379"/>
              <a:gd name="T23" fmla="*/ 912 h 2254"/>
              <a:gd name="T24" fmla="*/ 3074 w 3379"/>
              <a:gd name="T25" fmla="*/ 972 h 2254"/>
              <a:gd name="T26" fmla="*/ 3168 w 3379"/>
              <a:gd name="T27" fmla="*/ 1048 h 2254"/>
              <a:gd name="T28" fmla="*/ 3247 w 3379"/>
              <a:gd name="T29" fmla="*/ 1141 h 2254"/>
              <a:gd name="T30" fmla="*/ 3309 w 3379"/>
              <a:gd name="T31" fmla="*/ 1245 h 2254"/>
              <a:gd name="T32" fmla="*/ 3353 w 3379"/>
              <a:gd name="T33" fmla="*/ 1360 h 2254"/>
              <a:gd name="T34" fmla="*/ 3376 w 3379"/>
              <a:gd name="T35" fmla="*/ 1485 h 2254"/>
              <a:gd name="T36" fmla="*/ 3376 w 3379"/>
              <a:gd name="T37" fmla="*/ 1617 h 2254"/>
              <a:gd name="T38" fmla="*/ 3351 w 3379"/>
              <a:gd name="T39" fmla="*/ 1747 h 2254"/>
              <a:gd name="T40" fmla="*/ 3303 w 3379"/>
              <a:gd name="T41" fmla="*/ 1867 h 2254"/>
              <a:gd name="T42" fmla="*/ 3235 w 3379"/>
              <a:gd name="T43" fmla="*/ 1975 h 2254"/>
              <a:gd name="T44" fmla="*/ 3150 w 3379"/>
              <a:gd name="T45" fmla="*/ 2069 h 2254"/>
              <a:gd name="T46" fmla="*/ 3048 w 3379"/>
              <a:gd name="T47" fmla="*/ 2146 h 2254"/>
              <a:gd name="T48" fmla="*/ 2934 w 3379"/>
              <a:gd name="T49" fmla="*/ 2205 h 2254"/>
              <a:gd name="T50" fmla="*/ 2809 w 3379"/>
              <a:gd name="T51" fmla="*/ 2241 h 2254"/>
              <a:gd name="T52" fmla="*/ 2675 w 3379"/>
              <a:gd name="T53" fmla="*/ 2254 h 2254"/>
              <a:gd name="T54" fmla="*/ 772 w 3379"/>
              <a:gd name="T55" fmla="*/ 2250 h 2254"/>
              <a:gd name="T56" fmla="*/ 632 w 3379"/>
              <a:gd name="T57" fmla="*/ 2227 h 2254"/>
              <a:gd name="T58" fmla="*/ 500 w 3379"/>
              <a:gd name="T59" fmla="*/ 2180 h 2254"/>
              <a:gd name="T60" fmla="*/ 380 w 3379"/>
              <a:gd name="T61" fmla="*/ 2114 h 2254"/>
              <a:gd name="T62" fmla="*/ 272 w 3379"/>
              <a:gd name="T63" fmla="*/ 2029 h 2254"/>
              <a:gd name="T64" fmla="*/ 180 w 3379"/>
              <a:gd name="T65" fmla="*/ 1929 h 2254"/>
              <a:gd name="T66" fmla="*/ 104 w 3379"/>
              <a:gd name="T67" fmla="*/ 1815 h 2254"/>
              <a:gd name="T68" fmla="*/ 48 w 3379"/>
              <a:gd name="T69" fmla="*/ 1689 h 2254"/>
              <a:gd name="T70" fmla="*/ 12 w 3379"/>
              <a:gd name="T71" fmla="*/ 1552 h 2254"/>
              <a:gd name="T72" fmla="*/ 0 w 3379"/>
              <a:gd name="T73" fmla="*/ 1408 h 2254"/>
              <a:gd name="T74" fmla="*/ 11 w 3379"/>
              <a:gd name="T75" fmla="*/ 1266 h 2254"/>
              <a:gd name="T76" fmla="*/ 46 w 3379"/>
              <a:gd name="T77" fmla="*/ 1132 h 2254"/>
              <a:gd name="T78" fmla="*/ 101 w 3379"/>
              <a:gd name="T79" fmla="*/ 1007 h 2254"/>
              <a:gd name="T80" fmla="*/ 175 w 3379"/>
              <a:gd name="T81" fmla="*/ 894 h 2254"/>
              <a:gd name="T82" fmla="*/ 264 w 3379"/>
              <a:gd name="T83" fmla="*/ 794 h 2254"/>
              <a:gd name="T84" fmla="*/ 369 w 3379"/>
              <a:gd name="T85" fmla="*/ 710 h 2254"/>
              <a:gd name="T86" fmla="*/ 487 w 3379"/>
              <a:gd name="T87" fmla="*/ 643 h 2254"/>
              <a:gd name="T88" fmla="*/ 616 w 3379"/>
              <a:gd name="T89" fmla="*/ 595 h 2254"/>
              <a:gd name="T90" fmla="*/ 753 w 3379"/>
              <a:gd name="T91" fmla="*/ 569 h 2254"/>
              <a:gd name="T92" fmla="*/ 833 w 3379"/>
              <a:gd name="T93" fmla="*/ 439 h 2254"/>
              <a:gd name="T94" fmla="*/ 930 w 3379"/>
              <a:gd name="T95" fmla="*/ 324 h 2254"/>
              <a:gd name="T96" fmla="*/ 1042 w 3379"/>
              <a:gd name="T97" fmla="*/ 223 h 2254"/>
              <a:gd name="T98" fmla="*/ 1167 w 3379"/>
              <a:gd name="T99" fmla="*/ 139 h 2254"/>
              <a:gd name="T100" fmla="*/ 1305 w 3379"/>
              <a:gd name="T101" fmla="*/ 72 h 2254"/>
              <a:gd name="T102" fmla="*/ 1453 w 3379"/>
              <a:gd name="T103" fmla="*/ 26 h 2254"/>
              <a:gd name="T104" fmla="*/ 1609 w 3379"/>
              <a:gd name="T105" fmla="*/ 2 h 2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9" h="2254">
                <a:moveTo>
                  <a:pt x="1690" y="0"/>
                </a:moveTo>
                <a:lnTo>
                  <a:pt x="1770" y="2"/>
                </a:lnTo>
                <a:lnTo>
                  <a:pt x="1848" y="12"/>
                </a:lnTo>
                <a:lnTo>
                  <a:pt x="1925" y="26"/>
                </a:lnTo>
                <a:lnTo>
                  <a:pt x="2000" y="46"/>
                </a:lnTo>
                <a:lnTo>
                  <a:pt x="2072" y="71"/>
                </a:lnTo>
                <a:lnTo>
                  <a:pt x="2141" y="101"/>
                </a:lnTo>
                <a:lnTo>
                  <a:pt x="2209" y="137"/>
                </a:lnTo>
                <a:lnTo>
                  <a:pt x="2273" y="176"/>
                </a:lnTo>
                <a:lnTo>
                  <a:pt x="2334" y="220"/>
                </a:lnTo>
                <a:lnTo>
                  <a:pt x="2392" y="268"/>
                </a:lnTo>
                <a:lnTo>
                  <a:pt x="2446" y="320"/>
                </a:lnTo>
                <a:lnTo>
                  <a:pt x="2496" y="375"/>
                </a:lnTo>
                <a:lnTo>
                  <a:pt x="2543" y="434"/>
                </a:lnTo>
                <a:lnTo>
                  <a:pt x="2584" y="497"/>
                </a:lnTo>
                <a:lnTo>
                  <a:pt x="2622" y="562"/>
                </a:lnTo>
                <a:lnTo>
                  <a:pt x="2655" y="631"/>
                </a:lnTo>
                <a:lnTo>
                  <a:pt x="2683" y="702"/>
                </a:lnTo>
                <a:lnTo>
                  <a:pt x="2707" y="775"/>
                </a:lnTo>
                <a:lnTo>
                  <a:pt x="2725" y="850"/>
                </a:lnTo>
                <a:lnTo>
                  <a:pt x="2788" y="858"/>
                </a:lnTo>
                <a:lnTo>
                  <a:pt x="2851" y="871"/>
                </a:lnTo>
                <a:lnTo>
                  <a:pt x="2910" y="889"/>
                </a:lnTo>
                <a:lnTo>
                  <a:pt x="2967" y="912"/>
                </a:lnTo>
                <a:lnTo>
                  <a:pt x="3022" y="940"/>
                </a:lnTo>
                <a:lnTo>
                  <a:pt x="3074" y="972"/>
                </a:lnTo>
                <a:lnTo>
                  <a:pt x="3122" y="1008"/>
                </a:lnTo>
                <a:lnTo>
                  <a:pt x="3168" y="1048"/>
                </a:lnTo>
                <a:lnTo>
                  <a:pt x="3209" y="1093"/>
                </a:lnTo>
                <a:lnTo>
                  <a:pt x="3247" y="1141"/>
                </a:lnTo>
                <a:lnTo>
                  <a:pt x="3280" y="1190"/>
                </a:lnTo>
                <a:lnTo>
                  <a:pt x="3309" y="1245"/>
                </a:lnTo>
                <a:lnTo>
                  <a:pt x="3334" y="1301"/>
                </a:lnTo>
                <a:lnTo>
                  <a:pt x="3353" y="1360"/>
                </a:lnTo>
                <a:lnTo>
                  <a:pt x="3368" y="1421"/>
                </a:lnTo>
                <a:lnTo>
                  <a:pt x="3376" y="1485"/>
                </a:lnTo>
                <a:lnTo>
                  <a:pt x="3379" y="1549"/>
                </a:lnTo>
                <a:lnTo>
                  <a:pt x="3376" y="1617"/>
                </a:lnTo>
                <a:lnTo>
                  <a:pt x="3366" y="1683"/>
                </a:lnTo>
                <a:lnTo>
                  <a:pt x="3351" y="1747"/>
                </a:lnTo>
                <a:lnTo>
                  <a:pt x="3330" y="1808"/>
                </a:lnTo>
                <a:lnTo>
                  <a:pt x="3303" y="1867"/>
                </a:lnTo>
                <a:lnTo>
                  <a:pt x="3272" y="1923"/>
                </a:lnTo>
                <a:lnTo>
                  <a:pt x="3235" y="1975"/>
                </a:lnTo>
                <a:lnTo>
                  <a:pt x="3195" y="2024"/>
                </a:lnTo>
                <a:lnTo>
                  <a:pt x="3150" y="2069"/>
                </a:lnTo>
                <a:lnTo>
                  <a:pt x="3101" y="2110"/>
                </a:lnTo>
                <a:lnTo>
                  <a:pt x="3048" y="2146"/>
                </a:lnTo>
                <a:lnTo>
                  <a:pt x="2993" y="2178"/>
                </a:lnTo>
                <a:lnTo>
                  <a:pt x="2934" y="2205"/>
                </a:lnTo>
                <a:lnTo>
                  <a:pt x="2872" y="2226"/>
                </a:lnTo>
                <a:lnTo>
                  <a:pt x="2809" y="2241"/>
                </a:lnTo>
                <a:lnTo>
                  <a:pt x="2742" y="2250"/>
                </a:lnTo>
                <a:lnTo>
                  <a:pt x="2675" y="2254"/>
                </a:lnTo>
                <a:lnTo>
                  <a:pt x="844" y="2254"/>
                </a:lnTo>
                <a:lnTo>
                  <a:pt x="772" y="2250"/>
                </a:lnTo>
                <a:lnTo>
                  <a:pt x="701" y="2241"/>
                </a:lnTo>
                <a:lnTo>
                  <a:pt x="632" y="2227"/>
                </a:lnTo>
                <a:lnTo>
                  <a:pt x="565" y="2206"/>
                </a:lnTo>
                <a:lnTo>
                  <a:pt x="500" y="2180"/>
                </a:lnTo>
                <a:lnTo>
                  <a:pt x="439" y="2150"/>
                </a:lnTo>
                <a:lnTo>
                  <a:pt x="380" y="2114"/>
                </a:lnTo>
                <a:lnTo>
                  <a:pt x="324" y="2074"/>
                </a:lnTo>
                <a:lnTo>
                  <a:pt x="272" y="2029"/>
                </a:lnTo>
                <a:lnTo>
                  <a:pt x="224" y="1981"/>
                </a:lnTo>
                <a:lnTo>
                  <a:pt x="180" y="1929"/>
                </a:lnTo>
                <a:lnTo>
                  <a:pt x="139" y="1874"/>
                </a:lnTo>
                <a:lnTo>
                  <a:pt x="104" y="1815"/>
                </a:lnTo>
                <a:lnTo>
                  <a:pt x="74" y="1753"/>
                </a:lnTo>
                <a:lnTo>
                  <a:pt x="48" y="1689"/>
                </a:lnTo>
                <a:lnTo>
                  <a:pt x="27" y="1621"/>
                </a:lnTo>
                <a:lnTo>
                  <a:pt x="12" y="1552"/>
                </a:lnTo>
                <a:lnTo>
                  <a:pt x="3" y="1481"/>
                </a:lnTo>
                <a:lnTo>
                  <a:pt x="0" y="1408"/>
                </a:lnTo>
                <a:lnTo>
                  <a:pt x="3" y="1336"/>
                </a:lnTo>
                <a:lnTo>
                  <a:pt x="11" y="1266"/>
                </a:lnTo>
                <a:lnTo>
                  <a:pt x="26" y="1198"/>
                </a:lnTo>
                <a:lnTo>
                  <a:pt x="46" y="1132"/>
                </a:lnTo>
                <a:lnTo>
                  <a:pt x="71" y="1069"/>
                </a:lnTo>
                <a:lnTo>
                  <a:pt x="101" y="1007"/>
                </a:lnTo>
                <a:lnTo>
                  <a:pt x="135" y="949"/>
                </a:lnTo>
                <a:lnTo>
                  <a:pt x="175" y="894"/>
                </a:lnTo>
                <a:lnTo>
                  <a:pt x="217" y="842"/>
                </a:lnTo>
                <a:lnTo>
                  <a:pt x="264" y="794"/>
                </a:lnTo>
                <a:lnTo>
                  <a:pt x="315" y="750"/>
                </a:lnTo>
                <a:lnTo>
                  <a:pt x="369" y="710"/>
                </a:lnTo>
                <a:lnTo>
                  <a:pt x="426" y="674"/>
                </a:lnTo>
                <a:lnTo>
                  <a:pt x="487" y="643"/>
                </a:lnTo>
                <a:lnTo>
                  <a:pt x="550" y="616"/>
                </a:lnTo>
                <a:lnTo>
                  <a:pt x="616" y="595"/>
                </a:lnTo>
                <a:lnTo>
                  <a:pt x="683" y="580"/>
                </a:lnTo>
                <a:lnTo>
                  <a:pt x="753" y="569"/>
                </a:lnTo>
                <a:lnTo>
                  <a:pt x="790" y="503"/>
                </a:lnTo>
                <a:lnTo>
                  <a:pt x="833" y="439"/>
                </a:lnTo>
                <a:lnTo>
                  <a:pt x="879" y="380"/>
                </a:lnTo>
                <a:lnTo>
                  <a:pt x="930" y="324"/>
                </a:lnTo>
                <a:lnTo>
                  <a:pt x="984" y="271"/>
                </a:lnTo>
                <a:lnTo>
                  <a:pt x="1042" y="223"/>
                </a:lnTo>
                <a:lnTo>
                  <a:pt x="1102" y="178"/>
                </a:lnTo>
                <a:lnTo>
                  <a:pt x="1167" y="139"/>
                </a:lnTo>
                <a:lnTo>
                  <a:pt x="1234" y="103"/>
                </a:lnTo>
                <a:lnTo>
                  <a:pt x="1305" y="72"/>
                </a:lnTo>
                <a:lnTo>
                  <a:pt x="1378" y="47"/>
                </a:lnTo>
                <a:lnTo>
                  <a:pt x="1453" y="26"/>
                </a:lnTo>
                <a:lnTo>
                  <a:pt x="1530" y="12"/>
                </a:lnTo>
                <a:lnTo>
                  <a:pt x="1609" y="2"/>
                </a:lnTo>
                <a:lnTo>
                  <a:pt x="169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/>
          </a:p>
        </p:txBody>
      </p:sp>
      <p:sp>
        <p:nvSpPr>
          <p:cNvPr id="7" name="Freeform 11"/>
          <p:cNvSpPr>
            <a:spLocks/>
          </p:cNvSpPr>
          <p:nvPr userDrawn="1"/>
        </p:nvSpPr>
        <p:spPr bwMode="auto">
          <a:xfrm>
            <a:off x="3958692" y="141938"/>
            <a:ext cx="1224000" cy="513000"/>
          </a:xfrm>
          <a:custGeom>
            <a:avLst/>
            <a:gdLst>
              <a:gd name="T0" fmla="*/ 1770 w 3379"/>
              <a:gd name="T1" fmla="*/ 2 h 2254"/>
              <a:gd name="T2" fmla="*/ 1925 w 3379"/>
              <a:gd name="T3" fmla="*/ 26 h 2254"/>
              <a:gd name="T4" fmla="*/ 2072 w 3379"/>
              <a:gd name="T5" fmla="*/ 71 h 2254"/>
              <a:gd name="T6" fmla="*/ 2209 w 3379"/>
              <a:gd name="T7" fmla="*/ 137 h 2254"/>
              <a:gd name="T8" fmla="*/ 2334 w 3379"/>
              <a:gd name="T9" fmla="*/ 220 h 2254"/>
              <a:gd name="T10" fmla="*/ 2446 w 3379"/>
              <a:gd name="T11" fmla="*/ 320 h 2254"/>
              <a:gd name="T12" fmla="*/ 2543 w 3379"/>
              <a:gd name="T13" fmla="*/ 434 h 2254"/>
              <a:gd name="T14" fmla="*/ 2622 w 3379"/>
              <a:gd name="T15" fmla="*/ 562 h 2254"/>
              <a:gd name="T16" fmla="*/ 2683 w 3379"/>
              <a:gd name="T17" fmla="*/ 702 h 2254"/>
              <a:gd name="T18" fmla="*/ 2725 w 3379"/>
              <a:gd name="T19" fmla="*/ 850 h 2254"/>
              <a:gd name="T20" fmla="*/ 2851 w 3379"/>
              <a:gd name="T21" fmla="*/ 871 h 2254"/>
              <a:gd name="T22" fmla="*/ 2967 w 3379"/>
              <a:gd name="T23" fmla="*/ 912 h 2254"/>
              <a:gd name="T24" fmla="*/ 3074 w 3379"/>
              <a:gd name="T25" fmla="*/ 972 h 2254"/>
              <a:gd name="T26" fmla="*/ 3168 w 3379"/>
              <a:gd name="T27" fmla="*/ 1048 h 2254"/>
              <a:gd name="T28" fmla="*/ 3247 w 3379"/>
              <a:gd name="T29" fmla="*/ 1141 h 2254"/>
              <a:gd name="T30" fmla="*/ 3309 w 3379"/>
              <a:gd name="T31" fmla="*/ 1245 h 2254"/>
              <a:gd name="T32" fmla="*/ 3353 w 3379"/>
              <a:gd name="T33" fmla="*/ 1360 h 2254"/>
              <a:gd name="T34" fmla="*/ 3376 w 3379"/>
              <a:gd name="T35" fmla="*/ 1485 h 2254"/>
              <a:gd name="T36" fmla="*/ 3376 w 3379"/>
              <a:gd name="T37" fmla="*/ 1617 h 2254"/>
              <a:gd name="T38" fmla="*/ 3351 w 3379"/>
              <a:gd name="T39" fmla="*/ 1747 h 2254"/>
              <a:gd name="T40" fmla="*/ 3303 w 3379"/>
              <a:gd name="T41" fmla="*/ 1867 h 2254"/>
              <a:gd name="T42" fmla="*/ 3235 w 3379"/>
              <a:gd name="T43" fmla="*/ 1975 h 2254"/>
              <a:gd name="T44" fmla="*/ 3150 w 3379"/>
              <a:gd name="T45" fmla="*/ 2069 h 2254"/>
              <a:gd name="T46" fmla="*/ 3048 w 3379"/>
              <a:gd name="T47" fmla="*/ 2146 h 2254"/>
              <a:gd name="T48" fmla="*/ 2934 w 3379"/>
              <a:gd name="T49" fmla="*/ 2205 h 2254"/>
              <a:gd name="T50" fmla="*/ 2809 w 3379"/>
              <a:gd name="T51" fmla="*/ 2241 h 2254"/>
              <a:gd name="T52" fmla="*/ 2675 w 3379"/>
              <a:gd name="T53" fmla="*/ 2254 h 2254"/>
              <a:gd name="T54" fmla="*/ 772 w 3379"/>
              <a:gd name="T55" fmla="*/ 2250 h 2254"/>
              <a:gd name="T56" fmla="*/ 632 w 3379"/>
              <a:gd name="T57" fmla="*/ 2227 h 2254"/>
              <a:gd name="T58" fmla="*/ 500 w 3379"/>
              <a:gd name="T59" fmla="*/ 2180 h 2254"/>
              <a:gd name="T60" fmla="*/ 380 w 3379"/>
              <a:gd name="T61" fmla="*/ 2114 h 2254"/>
              <a:gd name="T62" fmla="*/ 272 w 3379"/>
              <a:gd name="T63" fmla="*/ 2029 h 2254"/>
              <a:gd name="T64" fmla="*/ 180 w 3379"/>
              <a:gd name="T65" fmla="*/ 1929 h 2254"/>
              <a:gd name="T66" fmla="*/ 104 w 3379"/>
              <a:gd name="T67" fmla="*/ 1815 h 2254"/>
              <a:gd name="T68" fmla="*/ 48 w 3379"/>
              <a:gd name="T69" fmla="*/ 1689 h 2254"/>
              <a:gd name="T70" fmla="*/ 12 w 3379"/>
              <a:gd name="T71" fmla="*/ 1552 h 2254"/>
              <a:gd name="T72" fmla="*/ 0 w 3379"/>
              <a:gd name="T73" fmla="*/ 1408 h 2254"/>
              <a:gd name="T74" fmla="*/ 11 w 3379"/>
              <a:gd name="T75" fmla="*/ 1266 h 2254"/>
              <a:gd name="T76" fmla="*/ 46 w 3379"/>
              <a:gd name="T77" fmla="*/ 1132 h 2254"/>
              <a:gd name="T78" fmla="*/ 101 w 3379"/>
              <a:gd name="T79" fmla="*/ 1007 h 2254"/>
              <a:gd name="T80" fmla="*/ 175 w 3379"/>
              <a:gd name="T81" fmla="*/ 894 h 2254"/>
              <a:gd name="T82" fmla="*/ 264 w 3379"/>
              <a:gd name="T83" fmla="*/ 794 h 2254"/>
              <a:gd name="T84" fmla="*/ 369 w 3379"/>
              <a:gd name="T85" fmla="*/ 710 h 2254"/>
              <a:gd name="T86" fmla="*/ 487 w 3379"/>
              <a:gd name="T87" fmla="*/ 643 h 2254"/>
              <a:gd name="T88" fmla="*/ 616 w 3379"/>
              <a:gd name="T89" fmla="*/ 595 h 2254"/>
              <a:gd name="T90" fmla="*/ 753 w 3379"/>
              <a:gd name="T91" fmla="*/ 569 h 2254"/>
              <a:gd name="T92" fmla="*/ 833 w 3379"/>
              <a:gd name="T93" fmla="*/ 439 h 2254"/>
              <a:gd name="T94" fmla="*/ 930 w 3379"/>
              <a:gd name="T95" fmla="*/ 324 h 2254"/>
              <a:gd name="T96" fmla="*/ 1042 w 3379"/>
              <a:gd name="T97" fmla="*/ 223 h 2254"/>
              <a:gd name="T98" fmla="*/ 1167 w 3379"/>
              <a:gd name="T99" fmla="*/ 139 h 2254"/>
              <a:gd name="T100" fmla="*/ 1305 w 3379"/>
              <a:gd name="T101" fmla="*/ 72 h 2254"/>
              <a:gd name="T102" fmla="*/ 1453 w 3379"/>
              <a:gd name="T103" fmla="*/ 26 h 2254"/>
              <a:gd name="T104" fmla="*/ 1609 w 3379"/>
              <a:gd name="T105" fmla="*/ 2 h 2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9" h="2254">
                <a:moveTo>
                  <a:pt x="1690" y="0"/>
                </a:moveTo>
                <a:lnTo>
                  <a:pt x="1770" y="2"/>
                </a:lnTo>
                <a:lnTo>
                  <a:pt x="1848" y="12"/>
                </a:lnTo>
                <a:lnTo>
                  <a:pt x="1925" y="26"/>
                </a:lnTo>
                <a:lnTo>
                  <a:pt x="2000" y="46"/>
                </a:lnTo>
                <a:lnTo>
                  <a:pt x="2072" y="71"/>
                </a:lnTo>
                <a:lnTo>
                  <a:pt x="2141" y="101"/>
                </a:lnTo>
                <a:lnTo>
                  <a:pt x="2209" y="137"/>
                </a:lnTo>
                <a:lnTo>
                  <a:pt x="2273" y="176"/>
                </a:lnTo>
                <a:lnTo>
                  <a:pt x="2334" y="220"/>
                </a:lnTo>
                <a:lnTo>
                  <a:pt x="2392" y="268"/>
                </a:lnTo>
                <a:lnTo>
                  <a:pt x="2446" y="320"/>
                </a:lnTo>
                <a:lnTo>
                  <a:pt x="2496" y="375"/>
                </a:lnTo>
                <a:lnTo>
                  <a:pt x="2543" y="434"/>
                </a:lnTo>
                <a:lnTo>
                  <a:pt x="2584" y="497"/>
                </a:lnTo>
                <a:lnTo>
                  <a:pt x="2622" y="562"/>
                </a:lnTo>
                <a:lnTo>
                  <a:pt x="2655" y="631"/>
                </a:lnTo>
                <a:lnTo>
                  <a:pt x="2683" y="702"/>
                </a:lnTo>
                <a:lnTo>
                  <a:pt x="2707" y="775"/>
                </a:lnTo>
                <a:lnTo>
                  <a:pt x="2725" y="850"/>
                </a:lnTo>
                <a:lnTo>
                  <a:pt x="2788" y="858"/>
                </a:lnTo>
                <a:lnTo>
                  <a:pt x="2851" y="871"/>
                </a:lnTo>
                <a:lnTo>
                  <a:pt x="2910" y="889"/>
                </a:lnTo>
                <a:lnTo>
                  <a:pt x="2967" y="912"/>
                </a:lnTo>
                <a:lnTo>
                  <a:pt x="3022" y="940"/>
                </a:lnTo>
                <a:lnTo>
                  <a:pt x="3074" y="972"/>
                </a:lnTo>
                <a:lnTo>
                  <a:pt x="3122" y="1008"/>
                </a:lnTo>
                <a:lnTo>
                  <a:pt x="3168" y="1048"/>
                </a:lnTo>
                <a:lnTo>
                  <a:pt x="3209" y="1093"/>
                </a:lnTo>
                <a:lnTo>
                  <a:pt x="3247" y="1141"/>
                </a:lnTo>
                <a:lnTo>
                  <a:pt x="3280" y="1190"/>
                </a:lnTo>
                <a:lnTo>
                  <a:pt x="3309" y="1245"/>
                </a:lnTo>
                <a:lnTo>
                  <a:pt x="3334" y="1301"/>
                </a:lnTo>
                <a:lnTo>
                  <a:pt x="3353" y="1360"/>
                </a:lnTo>
                <a:lnTo>
                  <a:pt x="3368" y="1421"/>
                </a:lnTo>
                <a:lnTo>
                  <a:pt x="3376" y="1485"/>
                </a:lnTo>
                <a:lnTo>
                  <a:pt x="3379" y="1549"/>
                </a:lnTo>
                <a:lnTo>
                  <a:pt x="3376" y="1617"/>
                </a:lnTo>
                <a:lnTo>
                  <a:pt x="3366" y="1683"/>
                </a:lnTo>
                <a:lnTo>
                  <a:pt x="3351" y="1747"/>
                </a:lnTo>
                <a:lnTo>
                  <a:pt x="3330" y="1808"/>
                </a:lnTo>
                <a:lnTo>
                  <a:pt x="3303" y="1867"/>
                </a:lnTo>
                <a:lnTo>
                  <a:pt x="3272" y="1923"/>
                </a:lnTo>
                <a:lnTo>
                  <a:pt x="3235" y="1975"/>
                </a:lnTo>
                <a:lnTo>
                  <a:pt x="3195" y="2024"/>
                </a:lnTo>
                <a:lnTo>
                  <a:pt x="3150" y="2069"/>
                </a:lnTo>
                <a:lnTo>
                  <a:pt x="3101" y="2110"/>
                </a:lnTo>
                <a:lnTo>
                  <a:pt x="3048" y="2146"/>
                </a:lnTo>
                <a:lnTo>
                  <a:pt x="2993" y="2178"/>
                </a:lnTo>
                <a:lnTo>
                  <a:pt x="2934" y="2205"/>
                </a:lnTo>
                <a:lnTo>
                  <a:pt x="2872" y="2226"/>
                </a:lnTo>
                <a:lnTo>
                  <a:pt x="2809" y="2241"/>
                </a:lnTo>
                <a:lnTo>
                  <a:pt x="2742" y="2250"/>
                </a:lnTo>
                <a:lnTo>
                  <a:pt x="2675" y="2254"/>
                </a:lnTo>
                <a:lnTo>
                  <a:pt x="844" y="2254"/>
                </a:lnTo>
                <a:lnTo>
                  <a:pt x="772" y="2250"/>
                </a:lnTo>
                <a:lnTo>
                  <a:pt x="701" y="2241"/>
                </a:lnTo>
                <a:lnTo>
                  <a:pt x="632" y="2227"/>
                </a:lnTo>
                <a:lnTo>
                  <a:pt x="565" y="2206"/>
                </a:lnTo>
                <a:lnTo>
                  <a:pt x="500" y="2180"/>
                </a:lnTo>
                <a:lnTo>
                  <a:pt x="439" y="2150"/>
                </a:lnTo>
                <a:lnTo>
                  <a:pt x="380" y="2114"/>
                </a:lnTo>
                <a:lnTo>
                  <a:pt x="324" y="2074"/>
                </a:lnTo>
                <a:lnTo>
                  <a:pt x="272" y="2029"/>
                </a:lnTo>
                <a:lnTo>
                  <a:pt x="224" y="1981"/>
                </a:lnTo>
                <a:lnTo>
                  <a:pt x="180" y="1929"/>
                </a:lnTo>
                <a:lnTo>
                  <a:pt x="139" y="1874"/>
                </a:lnTo>
                <a:lnTo>
                  <a:pt x="104" y="1815"/>
                </a:lnTo>
                <a:lnTo>
                  <a:pt x="74" y="1753"/>
                </a:lnTo>
                <a:lnTo>
                  <a:pt x="48" y="1689"/>
                </a:lnTo>
                <a:lnTo>
                  <a:pt x="27" y="1621"/>
                </a:lnTo>
                <a:lnTo>
                  <a:pt x="12" y="1552"/>
                </a:lnTo>
                <a:lnTo>
                  <a:pt x="3" y="1481"/>
                </a:lnTo>
                <a:lnTo>
                  <a:pt x="0" y="1408"/>
                </a:lnTo>
                <a:lnTo>
                  <a:pt x="3" y="1336"/>
                </a:lnTo>
                <a:lnTo>
                  <a:pt x="11" y="1266"/>
                </a:lnTo>
                <a:lnTo>
                  <a:pt x="26" y="1198"/>
                </a:lnTo>
                <a:lnTo>
                  <a:pt x="46" y="1132"/>
                </a:lnTo>
                <a:lnTo>
                  <a:pt x="71" y="1069"/>
                </a:lnTo>
                <a:lnTo>
                  <a:pt x="101" y="1007"/>
                </a:lnTo>
                <a:lnTo>
                  <a:pt x="135" y="949"/>
                </a:lnTo>
                <a:lnTo>
                  <a:pt x="175" y="894"/>
                </a:lnTo>
                <a:lnTo>
                  <a:pt x="217" y="842"/>
                </a:lnTo>
                <a:lnTo>
                  <a:pt x="264" y="794"/>
                </a:lnTo>
                <a:lnTo>
                  <a:pt x="315" y="750"/>
                </a:lnTo>
                <a:lnTo>
                  <a:pt x="369" y="710"/>
                </a:lnTo>
                <a:lnTo>
                  <a:pt x="426" y="674"/>
                </a:lnTo>
                <a:lnTo>
                  <a:pt x="487" y="643"/>
                </a:lnTo>
                <a:lnTo>
                  <a:pt x="550" y="616"/>
                </a:lnTo>
                <a:lnTo>
                  <a:pt x="616" y="595"/>
                </a:lnTo>
                <a:lnTo>
                  <a:pt x="683" y="580"/>
                </a:lnTo>
                <a:lnTo>
                  <a:pt x="753" y="569"/>
                </a:lnTo>
                <a:lnTo>
                  <a:pt x="790" y="503"/>
                </a:lnTo>
                <a:lnTo>
                  <a:pt x="833" y="439"/>
                </a:lnTo>
                <a:lnTo>
                  <a:pt x="879" y="380"/>
                </a:lnTo>
                <a:lnTo>
                  <a:pt x="930" y="324"/>
                </a:lnTo>
                <a:lnTo>
                  <a:pt x="984" y="271"/>
                </a:lnTo>
                <a:lnTo>
                  <a:pt x="1042" y="223"/>
                </a:lnTo>
                <a:lnTo>
                  <a:pt x="1102" y="178"/>
                </a:lnTo>
                <a:lnTo>
                  <a:pt x="1167" y="139"/>
                </a:lnTo>
                <a:lnTo>
                  <a:pt x="1234" y="103"/>
                </a:lnTo>
                <a:lnTo>
                  <a:pt x="1305" y="72"/>
                </a:lnTo>
                <a:lnTo>
                  <a:pt x="1378" y="47"/>
                </a:lnTo>
                <a:lnTo>
                  <a:pt x="1453" y="26"/>
                </a:lnTo>
                <a:lnTo>
                  <a:pt x="1530" y="12"/>
                </a:lnTo>
                <a:lnTo>
                  <a:pt x="1609" y="2"/>
                </a:lnTo>
                <a:lnTo>
                  <a:pt x="169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6200000">
              <a:srgbClr val="333366">
                <a:alpha val="85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3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39957" y="361421"/>
            <a:ext cx="891591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75"/>
              </a:spcBef>
              <a:buClr>
                <a:srgbClr val="333366"/>
              </a:buClr>
              <a:buSzPct val="150000"/>
            </a:pPr>
            <a:r>
              <a:rPr lang="fr-FR" sz="75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INTRODUCTION</a:t>
            </a: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7741961" y="140456"/>
            <a:ext cx="1224000" cy="513000"/>
          </a:xfrm>
          <a:custGeom>
            <a:avLst/>
            <a:gdLst>
              <a:gd name="T0" fmla="*/ 1770 w 3379"/>
              <a:gd name="T1" fmla="*/ 2 h 2254"/>
              <a:gd name="T2" fmla="*/ 1925 w 3379"/>
              <a:gd name="T3" fmla="*/ 26 h 2254"/>
              <a:gd name="T4" fmla="*/ 2072 w 3379"/>
              <a:gd name="T5" fmla="*/ 71 h 2254"/>
              <a:gd name="T6" fmla="*/ 2209 w 3379"/>
              <a:gd name="T7" fmla="*/ 137 h 2254"/>
              <a:gd name="T8" fmla="*/ 2334 w 3379"/>
              <a:gd name="T9" fmla="*/ 220 h 2254"/>
              <a:gd name="T10" fmla="*/ 2446 w 3379"/>
              <a:gd name="T11" fmla="*/ 320 h 2254"/>
              <a:gd name="T12" fmla="*/ 2543 w 3379"/>
              <a:gd name="T13" fmla="*/ 434 h 2254"/>
              <a:gd name="T14" fmla="*/ 2622 w 3379"/>
              <a:gd name="T15" fmla="*/ 562 h 2254"/>
              <a:gd name="T16" fmla="*/ 2683 w 3379"/>
              <a:gd name="T17" fmla="*/ 702 h 2254"/>
              <a:gd name="T18" fmla="*/ 2725 w 3379"/>
              <a:gd name="T19" fmla="*/ 850 h 2254"/>
              <a:gd name="T20" fmla="*/ 2851 w 3379"/>
              <a:gd name="T21" fmla="*/ 871 h 2254"/>
              <a:gd name="T22" fmla="*/ 2967 w 3379"/>
              <a:gd name="T23" fmla="*/ 912 h 2254"/>
              <a:gd name="T24" fmla="*/ 3074 w 3379"/>
              <a:gd name="T25" fmla="*/ 972 h 2254"/>
              <a:gd name="T26" fmla="*/ 3168 w 3379"/>
              <a:gd name="T27" fmla="*/ 1048 h 2254"/>
              <a:gd name="T28" fmla="*/ 3247 w 3379"/>
              <a:gd name="T29" fmla="*/ 1141 h 2254"/>
              <a:gd name="T30" fmla="*/ 3309 w 3379"/>
              <a:gd name="T31" fmla="*/ 1245 h 2254"/>
              <a:gd name="T32" fmla="*/ 3353 w 3379"/>
              <a:gd name="T33" fmla="*/ 1360 h 2254"/>
              <a:gd name="T34" fmla="*/ 3376 w 3379"/>
              <a:gd name="T35" fmla="*/ 1485 h 2254"/>
              <a:gd name="T36" fmla="*/ 3376 w 3379"/>
              <a:gd name="T37" fmla="*/ 1617 h 2254"/>
              <a:gd name="T38" fmla="*/ 3351 w 3379"/>
              <a:gd name="T39" fmla="*/ 1747 h 2254"/>
              <a:gd name="T40" fmla="*/ 3303 w 3379"/>
              <a:gd name="T41" fmla="*/ 1867 h 2254"/>
              <a:gd name="T42" fmla="*/ 3235 w 3379"/>
              <a:gd name="T43" fmla="*/ 1975 h 2254"/>
              <a:gd name="T44" fmla="*/ 3150 w 3379"/>
              <a:gd name="T45" fmla="*/ 2069 h 2254"/>
              <a:gd name="T46" fmla="*/ 3048 w 3379"/>
              <a:gd name="T47" fmla="*/ 2146 h 2254"/>
              <a:gd name="T48" fmla="*/ 2934 w 3379"/>
              <a:gd name="T49" fmla="*/ 2205 h 2254"/>
              <a:gd name="T50" fmla="*/ 2809 w 3379"/>
              <a:gd name="T51" fmla="*/ 2241 h 2254"/>
              <a:gd name="T52" fmla="*/ 2675 w 3379"/>
              <a:gd name="T53" fmla="*/ 2254 h 2254"/>
              <a:gd name="T54" fmla="*/ 772 w 3379"/>
              <a:gd name="T55" fmla="*/ 2250 h 2254"/>
              <a:gd name="T56" fmla="*/ 632 w 3379"/>
              <a:gd name="T57" fmla="*/ 2227 h 2254"/>
              <a:gd name="T58" fmla="*/ 500 w 3379"/>
              <a:gd name="T59" fmla="*/ 2180 h 2254"/>
              <a:gd name="T60" fmla="*/ 380 w 3379"/>
              <a:gd name="T61" fmla="*/ 2114 h 2254"/>
              <a:gd name="T62" fmla="*/ 272 w 3379"/>
              <a:gd name="T63" fmla="*/ 2029 h 2254"/>
              <a:gd name="T64" fmla="*/ 180 w 3379"/>
              <a:gd name="T65" fmla="*/ 1929 h 2254"/>
              <a:gd name="T66" fmla="*/ 104 w 3379"/>
              <a:gd name="T67" fmla="*/ 1815 h 2254"/>
              <a:gd name="T68" fmla="*/ 48 w 3379"/>
              <a:gd name="T69" fmla="*/ 1689 h 2254"/>
              <a:gd name="T70" fmla="*/ 12 w 3379"/>
              <a:gd name="T71" fmla="*/ 1552 h 2254"/>
              <a:gd name="T72" fmla="*/ 0 w 3379"/>
              <a:gd name="T73" fmla="*/ 1408 h 2254"/>
              <a:gd name="T74" fmla="*/ 11 w 3379"/>
              <a:gd name="T75" fmla="*/ 1266 h 2254"/>
              <a:gd name="T76" fmla="*/ 46 w 3379"/>
              <a:gd name="T77" fmla="*/ 1132 h 2254"/>
              <a:gd name="T78" fmla="*/ 101 w 3379"/>
              <a:gd name="T79" fmla="*/ 1007 h 2254"/>
              <a:gd name="T80" fmla="*/ 175 w 3379"/>
              <a:gd name="T81" fmla="*/ 894 h 2254"/>
              <a:gd name="T82" fmla="*/ 264 w 3379"/>
              <a:gd name="T83" fmla="*/ 794 h 2254"/>
              <a:gd name="T84" fmla="*/ 369 w 3379"/>
              <a:gd name="T85" fmla="*/ 710 h 2254"/>
              <a:gd name="T86" fmla="*/ 487 w 3379"/>
              <a:gd name="T87" fmla="*/ 643 h 2254"/>
              <a:gd name="T88" fmla="*/ 616 w 3379"/>
              <a:gd name="T89" fmla="*/ 595 h 2254"/>
              <a:gd name="T90" fmla="*/ 753 w 3379"/>
              <a:gd name="T91" fmla="*/ 569 h 2254"/>
              <a:gd name="T92" fmla="*/ 833 w 3379"/>
              <a:gd name="T93" fmla="*/ 439 h 2254"/>
              <a:gd name="T94" fmla="*/ 930 w 3379"/>
              <a:gd name="T95" fmla="*/ 324 h 2254"/>
              <a:gd name="T96" fmla="*/ 1042 w 3379"/>
              <a:gd name="T97" fmla="*/ 223 h 2254"/>
              <a:gd name="T98" fmla="*/ 1167 w 3379"/>
              <a:gd name="T99" fmla="*/ 139 h 2254"/>
              <a:gd name="T100" fmla="*/ 1305 w 3379"/>
              <a:gd name="T101" fmla="*/ 72 h 2254"/>
              <a:gd name="T102" fmla="*/ 1453 w 3379"/>
              <a:gd name="T103" fmla="*/ 26 h 2254"/>
              <a:gd name="T104" fmla="*/ 1609 w 3379"/>
              <a:gd name="T105" fmla="*/ 2 h 2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79" h="2254">
                <a:moveTo>
                  <a:pt x="1690" y="0"/>
                </a:moveTo>
                <a:lnTo>
                  <a:pt x="1770" y="2"/>
                </a:lnTo>
                <a:lnTo>
                  <a:pt x="1848" y="12"/>
                </a:lnTo>
                <a:lnTo>
                  <a:pt x="1925" y="26"/>
                </a:lnTo>
                <a:lnTo>
                  <a:pt x="2000" y="46"/>
                </a:lnTo>
                <a:lnTo>
                  <a:pt x="2072" y="71"/>
                </a:lnTo>
                <a:lnTo>
                  <a:pt x="2141" y="101"/>
                </a:lnTo>
                <a:lnTo>
                  <a:pt x="2209" y="137"/>
                </a:lnTo>
                <a:lnTo>
                  <a:pt x="2273" y="176"/>
                </a:lnTo>
                <a:lnTo>
                  <a:pt x="2334" y="220"/>
                </a:lnTo>
                <a:lnTo>
                  <a:pt x="2392" y="268"/>
                </a:lnTo>
                <a:lnTo>
                  <a:pt x="2446" y="320"/>
                </a:lnTo>
                <a:lnTo>
                  <a:pt x="2496" y="375"/>
                </a:lnTo>
                <a:lnTo>
                  <a:pt x="2543" y="434"/>
                </a:lnTo>
                <a:lnTo>
                  <a:pt x="2584" y="497"/>
                </a:lnTo>
                <a:lnTo>
                  <a:pt x="2622" y="562"/>
                </a:lnTo>
                <a:lnTo>
                  <a:pt x="2655" y="631"/>
                </a:lnTo>
                <a:lnTo>
                  <a:pt x="2683" y="702"/>
                </a:lnTo>
                <a:lnTo>
                  <a:pt x="2707" y="775"/>
                </a:lnTo>
                <a:lnTo>
                  <a:pt x="2725" y="850"/>
                </a:lnTo>
                <a:lnTo>
                  <a:pt x="2788" y="858"/>
                </a:lnTo>
                <a:lnTo>
                  <a:pt x="2851" y="871"/>
                </a:lnTo>
                <a:lnTo>
                  <a:pt x="2910" y="889"/>
                </a:lnTo>
                <a:lnTo>
                  <a:pt x="2967" y="912"/>
                </a:lnTo>
                <a:lnTo>
                  <a:pt x="3022" y="940"/>
                </a:lnTo>
                <a:lnTo>
                  <a:pt x="3074" y="972"/>
                </a:lnTo>
                <a:lnTo>
                  <a:pt x="3122" y="1008"/>
                </a:lnTo>
                <a:lnTo>
                  <a:pt x="3168" y="1048"/>
                </a:lnTo>
                <a:lnTo>
                  <a:pt x="3209" y="1093"/>
                </a:lnTo>
                <a:lnTo>
                  <a:pt x="3247" y="1141"/>
                </a:lnTo>
                <a:lnTo>
                  <a:pt x="3280" y="1190"/>
                </a:lnTo>
                <a:lnTo>
                  <a:pt x="3309" y="1245"/>
                </a:lnTo>
                <a:lnTo>
                  <a:pt x="3334" y="1301"/>
                </a:lnTo>
                <a:lnTo>
                  <a:pt x="3353" y="1360"/>
                </a:lnTo>
                <a:lnTo>
                  <a:pt x="3368" y="1421"/>
                </a:lnTo>
                <a:lnTo>
                  <a:pt x="3376" y="1485"/>
                </a:lnTo>
                <a:lnTo>
                  <a:pt x="3379" y="1549"/>
                </a:lnTo>
                <a:lnTo>
                  <a:pt x="3376" y="1617"/>
                </a:lnTo>
                <a:lnTo>
                  <a:pt x="3366" y="1683"/>
                </a:lnTo>
                <a:lnTo>
                  <a:pt x="3351" y="1747"/>
                </a:lnTo>
                <a:lnTo>
                  <a:pt x="3330" y="1808"/>
                </a:lnTo>
                <a:lnTo>
                  <a:pt x="3303" y="1867"/>
                </a:lnTo>
                <a:lnTo>
                  <a:pt x="3272" y="1923"/>
                </a:lnTo>
                <a:lnTo>
                  <a:pt x="3235" y="1975"/>
                </a:lnTo>
                <a:lnTo>
                  <a:pt x="3195" y="2024"/>
                </a:lnTo>
                <a:lnTo>
                  <a:pt x="3150" y="2069"/>
                </a:lnTo>
                <a:lnTo>
                  <a:pt x="3101" y="2110"/>
                </a:lnTo>
                <a:lnTo>
                  <a:pt x="3048" y="2146"/>
                </a:lnTo>
                <a:lnTo>
                  <a:pt x="2993" y="2178"/>
                </a:lnTo>
                <a:lnTo>
                  <a:pt x="2934" y="2205"/>
                </a:lnTo>
                <a:lnTo>
                  <a:pt x="2872" y="2226"/>
                </a:lnTo>
                <a:lnTo>
                  <a:pt x="2809" y="2241"/>
                </a:lnTo>
                <a:lnTo>
                  <a:pt x="2742" y="2250"/>
                </a:lnTo>
                <a:lnTo>
                  <a:pt x="2675" y="2254"/>
                </a:lnTo>
                <a:lnTo>
                  <a:pt x="844" y="2254"/>
                </a:lnTo>
                <a:lnTo>
                  <a:pt x="772" y="2250"/>
                </a:lnTo>
                <a:lnTo>
                  <a:pt x="701" y="2241"/>
                </a:lnTo>
                <a:lnTo>
                  <a:pt x="632" y="2227"/>
                </a:lnTo>
                <a:lnTo>
                  <a:pt x="565" y="2206"/>
                </a:lnTo>
                <a:lnTo>
                  <a:pt x="500" y="2180"/>
                </a:lnTo>
                <a:lnTo>
                  <a:pt x="439" y="2150"/>
                </a:lnTo>
                <a:lnTo>
                  <a:pt x="380" y="2114"/>
                </a:lnTo>
                <a:lnTo>
                  <a:pt x="324" y="2074"/>
                </a:lnTo>
                <a:lnTo>
                  <a:pt x="272" y="2029"/>
                </a:lnTo>
                <a:lnTo>
                  <a:pt x="224" y="1981"/>
                </a:lnTo>
                <a:lnTo>
                  <a:pt x="180" y="1929"/>
                </a:lnTo>
                <a:lnTo>
                  <a:pt x="139" y="1874"/>
                </a:lnTo>
                <a:lnTo>
                  <a:pt x="104" y="1815"/>
                </a:lnTo>
                <a:lnTo>
                  <a:pt x="74" y="1753"/>
                </a:lnTo>
                <a:lnTo>
                  <a:pt x="48" y="1689"/>
                </a:lnTo>
                <a:lnTo>
                  <a:pt x="27" y="1621"/>
                </a:lnTo>
                <a:lnTo>
                  <a:pt x="12" y="1552"/>
                </a:lnTo>
                <a:lnTo>
                  <a:pt x="3" y="1481"/>
                </a:lnTo>
                <a:lnTo>
                  <a:pt x="0" y="1408"/>
                </a:lnTo>
                <a:lnTo>
                  <a:pt x="3" y="1336"/>
                </a:lnTo>
                <a:lnTo>
                  <a:pt x="11" y="1266"/>
                </a:lnTo>
                <a:lnTo>
                  <a:pt x="26" y="1198"/>
                </a:lnTo>
                <a:lnTo>
                  <a:pt x="46" y="1132"/>
                </a:lnTo>
                <a:lnTo>
                  <a:pt x="71" y="1069"/>
                </a:lnTo>
                <a:lnTo>
                  <a:pt x="101" y="1007"/>
                </a:lnTo>
                <a:lnTo>
                  <a:pt x="135" y="949"/>
                </a:lnTo>
                <a:lnTo>
                  <a:pt x="175" y="894"/>
                </a:lnTo>
                <a:lnTo>
                  <a:pt x="217" y="842"/>
                </a:lnTo>
                <a:lnTo>
                  <a:pt x="264" y="794"/>
                </a:lnTo>
                <a:lnTo>
                  <a:pt x="315" y="750"/>
                </a:lnTo>
                <a:lnTo>
                  <a:pt x="369" y="710"/>
                </a:lnTo>
                <a:lnTo>
                  <a:pt x="426" y="674"/>
                </a:lnTo>
                <a:lnTo>
                  <a:pt x="487" y="643"/>
                </a:lnTo>
                <a:lnTo>
                  <a:pt x="550" y="616"/>
                </a:lnTo>
                <a:lnTo>
                  <a:pt x="616" y="595"/>
                </a:lnTo>
                <a:lnTo>
                  <a:pt x="683" y="580"/>
                </a:lnTo>
                <a:lnTo>
                  <a:pt x="753" y="569"/>
                </a:lnTo>
                <a:lnTo>
                  <a:pt x="790" y="503"/>
                </a:lnTo>
                <a:lnTo>
                  <a:pt x="833" y="439"/>
                </a:lnTo>
                <a:lnTo>
                  <a:pt x="879" y="380"/>
                </a:lnTo>
                <a:lnTo>
                  <a:pt x="930" y="324"/>
                </a:lnTo>
                <a:lnTo>
                  <a:pt x="984" y="271"/>
                </a:lnTo>
                <a:lnTo>
                  <a:pt x="1042" y="223"/>
                </a:lnTo>
                <a:lnTo>
                  <a:pt x="1102" y="178"/>
                </a:lnTo>
                <a:lnTo>
                  <a:pt x="1167" y="139"/>
                </a:lnTo>
                <a:lnTo>
                  <a:pt x="1234" y="103"/>
                </a:lnTo>
                <a:lnTo>
                  <a:pt x="1305" y="72"/>
                </a:lnTo>
                <a:lnTo>
                  <a:pt x="1378" y="47"/>
                </a:lnTo>
                <a:lnTo>
                  <a:pt x="1453" y="26"/>
                </a:lnTo>
                <a:lnTo>
                  <a:pt x="1530" y="12"/>
                </a:lnTo>
                <a:lnTo>
                  <a:pt x="1609" y="2"/>
                </a:lnTo>
                <a:lnTo>
                  <a:pt x="169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3300"/>
          </a:p>
        </p:txBody>
      </p:sp>
      <p:sp>
        <p:nvSpPr>
          <p:cNvPr id="10" name="Rectangle 9"/>
          <p:cNvSpPr/>
          <p:nvPr userDrawn="1"/>
        </p:nvSpPr>
        <p:spPr>
          <a:xfrm>
            <a:off x="7959469" y="361421"/>
            <a:ext cx="788999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75"/>
              </a:spcBef>
              <a:buClr>
                <a:srgbClr val="333366"/>
              </a:buClr>
              <a:buSzPct val="150000"/>
            </a:pPr>
            <a:r>
              <a:rPr lang="fr-FR" sz="750" dirty="0">
                <a:solidFill>
                  <a:schemeClr val="bg1">
                    <a:lumMod val="85000"/>
                  </a:schemeClr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CONCLUSION</a:t>
            </a: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 rot="5400000">
            <a:off x="5215596" y="419484"/>
            <a:ext cx="189000" cy="252000"/>
          </a:xfrm>
          <a:custGeom>
            <a:avLst/>
            <a:gdLst>
              <a:gd name="T0" fmla="*/ 1568 w 3136"/>
              <a:gd name="T1" fmla="*/ 0 h 3354"/>
              <a:gd name="T2" fmla="*/ 1605 w 3136"/>
              <a:gd name="T3" fmla="*/ 3 h 3354"/>
              <a:gd name="T4" fmla="*/ 1640 w 3136"/>
              <a:gd name="T5" fmla="*/ 10 h 3354"/>
              <a:gd name="T6" fmla="*/ 1672 w 3136"/>
              <a:gd name="T7" fmla="*/ 23 h 3354"/>
              <a:gd name="T8" fmla="*/ 1703 w 3136"/>
              <a:gd name="T9" fmla="*/ 41 h 3354"/>
              <a:gd name="T10" fmla="*/ 1731 w 3136"/>
              <a:gd name="T11" fmla="*/ 62 h 3354"/>
              <a:gd name="T12" fmla="*/ 1755 w 3136"/>
              <a:gd name="T13" fmla="*/ 86 h 3354"/>
              <a:gd name="T14" fmla="*/ 1776 w 3136"/>
              <a:gd name="T15" fmla="*/ 114 h 3354"/>
              <a:gd name="T16" fmla="*/ 1793 w 3136"/>
              <a:gd name="T17" fmla="*/ 145 h 3354"/>
              <a:gd name="T18" fmla="*/ 1805 w 3136"/>
              <a:gd name="T19" fmla="*/ 179 h 3354"/>
              <a:gd name="T20" fmla="*/ 1813 w 3136"/>
              <a:gd name="T21" fmla="*/ 214 h 3354"/>
              <a:gd name="T22" fmla="*/ 1816 w 3136"/>
              <a:gd name="T23" fmla="*/ 251 h 3354"/>
              <a:gd name="T24" fmla="*/ 1816 w 3136"/>
              <a:gd name="T25" fmla="*/ 1174 h 3354"/>
              <a:gd name="T26" fmla="*/ 3136 w 3136"/>
              <a:gd name="T27" fmla="*/ 2012 h 3354"/>
              <a:gd name="T28" fmla="*/ 3136 w 3136"/>
              <a:gd name="T29" fmla="*/ 2348 h 3354"/>
              <a:gd name="T30" fmla="*/ 1816 w 3136"/>
              <a:gd name="T31" fmla="*/ 1928 h 3354"/>
              <a:gd name="T32" fmla="*/ 1816 w 3136"/>
              <a:gd name="T33" fmla="*/ 2851 h 3354"/>
              <a:gd name="T34" fmla="*/ 2146 w 3136"/>
              <a:gd name="T35" fmla="*/ 3103 h 3354"/>
              <a:gd name="T36" fmla="*/ 2146 w 3136"/>
              <a:gd name="T37" fmla="*/ 3354 h 3354"/>
              <a:gd name="T38" fmla="*/ 1568 w 3136"/>
              <a:gd name="T39" fmla="*/ 3186 h 3354"/>
              <a:gd name="T40" fmla="*/ 991 w 3136"/>
              <a:gd name="T41" fmla="*/ 3354 h 3354"/>
              <a:gd name="T42" fmla="*/ 991 w 3136"/>
              <a:gd name="T43" fmla="*/ 3103 h 3354"/>
              <a:gd name="T44" fmla="*/ 1321 w 3136"/>
              <a:gd name="T45" fmla="*/ 2851 h 3354"/>
              <a:gd name="T46" fmla="*/ 1321 w 3136"/>
              <a:gd name="T47" fmla="*/ 1928 h 3354"/>
              <a:gd name="T48" fmla="*/ 0 w 3136"/>
              <a:gd name="T49" fmla="*/ 2348 h 3354"/>
              <a:gd name="T50" fmla="*/ 0 w 3136"/>
              <a:gd name="T51" fmla="*/ 2012 h 3354"/>
              <a:gd name="T52" fmla="*/ 1321 w 3136"/>
              <a:gd name="T53" fmla="*/ 1174 h 3354"/>
              <a:gd name="T54" fmla="*/ 1321 w 3136"/>
              <a:gd name="T55" fmla="*/ 251 h 3354"/>
              <a:gd name="T56" fmla="*/ 1323 w 3136"/>
              <a:gd name="T57" fmla="*/ 214 h 3354"/>
              <a:gd name="T58" fmla="*/ 1331 w 3136"/>
              <a:gd name="T59" fmla="*/ 179 h 3354"/>
              <a:gd name="T60" fmla="*/ 1344 w 3136"/>
              <a:gd name="T61" fmla="*/ 145 h 3354"/>
              <a:gd name="T62" fmla="*/ 1360 w 3136"/>
              <a:gd name="T63" fmla="*/ 114 h 3354"/>
              <a:gd name="T64" fmla="*/ 1381 w 3136"/>
              <a:gd name="T65" fmla="*/ 86 h 3354"/>
              <a:gd name="T66" fmla="*/ 1406 w 3136"/>
              <a:gd name="T67" fmla="*/ 62 h 3354"/>
              <a:gd name="T68" fmla="*/ 1433 w 3136"/>
              <a:gd name="T69" fmla="*/ 41 h 3354"/>
              <a:gd name="T70" fmla="*/ 1464 w 3136"/>
              <a:gd name="T71" fmla="*/ 23 h 3354"/>
              <a:gd name="T72" fmla="*/ 1496 w 3136"/>
              <a:gd name="T73" fmla="*/ 10 h 3354"/>
              <a:gd name="T74" fmla="*/ 1531 w 3136"/>
              <a:gd name="T75" fmla="*/ 3 h 3354"/>
              <a:gd name="T76" fmla="*/ 1568 w 3136"/>
              <a:gd name="T77" fmla="*/ 0 h 3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36" h="3354">
                <a:moveTo>
                  <a:pt x="1568" y="0"/>
                </a:moveTo>
                <a:lnTo>
                  <a:pt x="1605" y="3"/>
                </a:lnTo>
                <a:lnTo>
                  <a:pt x="1640" y="10"/>
                </a:lnTo>
                <a:lnTo>
                  <a:pt x="1672" y="23"/>
                </a:lnTo>
                <a:lnTo>
                  <a:pt x="1703" y="41"/>
                </a:lnTo>
                <a:lnTo>
                  <a:pt x="1731" y="62"/>
                </a:lnTo>
                <a:lnTo>
                  <a:pt x="1755" y="86"/>
                </a:lnTo>
                <a:lnTo>
                  <a:pt x="1776" y="114"/>
                </a:lnTo>
                <a:lnTo>
                  <a:pt x="1793" y="145"/>
                </a:lnTo>
                <a:lnTo>
                  <a:pt x="1805" y="179"/>
                </a:lnTo>
                <a:lnTo>
                  <a:pt x="1813" y="214"/>
                </a:lnTo>
                <a:lnTo>
                  <a:pt x="1816" y="251"/>
                </a:lnTo>
                <a:lnTo>
                  <a:pt x="1816" y="1174"/>
                </a:lnTo>
                <a:lnTo>
                  <a:pt x="3136" y="2012"/>
                </a:lnTo>
                <a:lnTo>
                  <a:pt x="3136" y="2348"/>
                </a:lnTo>
                <a:lnTo>
                  <a:pt x="1816" y="1928"/>
                </a:lnTo>
                <a:lnTo>
                  <a:pt x="1816" y="2851"/>
                </a:lnTo>
                <a:lnTo>
                  <a:pt x="2146" y="3103"/>
                </a:lnTo>
                <a:lnTo>
                  <a:pt x="2146" y="3354"/>
                </a:lnTo>
                <a:lnTo>
                  <a:pt x="1568" y="3186"/>
                </a:lnTo>
                <a:lnTo>
                  <a:pt x="991" y="3354"/>
                </a:lnTo>
                <a:lnTo>
                  <a:pt x="991" y="3103"/>
                </a:lnTo>
                <a:lnTo>
                  <a:pt x="1321" y="2851"/>
                </a:lnTo>
                <a:lnTo>
                  <a:pt x="1321" y="1928"/>
                </a:lnTo>
                <a:lnTo>
                  <a:pt x="0" y="2348"/>
                </a:lnTo>
                <a:lnTo>
                  <a:pt x="0" y="2012"/>
                </a:lnTo>
                <a:lnTo>
                  <a:pt x="1321" y="1174"/>
                </a:lnTo>
                <a:lnTo>
                  <a:pt x="1321" y="251"/>
                </a:lnTo>
                <a:lnTo>
                  <a:pt x="1323" y="214"/>
                </a:lnTo>
                <a:lnTo>
                  <a:pt x="1331" y="179"/>
                </a:lnTo>
                <a:lnTo>
                  <a:pt x="1344" y="145"/>
                </a:lnTo>
                <a:lnTo>
                  <a:pt x="1360" y="114"/>
                </a:lnTo>
                <a:lnTo>
                  <a:pt x="1381" y="86"/>
                </a:lnTo>
                <a:lnTo>
                  <a:pt x="1406" y="62"/>
                </a:lnTo>
                <a:lnTo>
                  <a:pt x="1433" y="41"/>
                </a:lnTo>
                <a:lnTo>
                  <a:pt x="1464" y="23"/>
                </a:lnTo>
                <a:lnTo>
                  <a:pt x="1496" y="10"/>
                </a:lnTo>
                <a:lnTo>
                  <a:pt x="1531" y="3"/>
                </a:lnTo>
                <a:lnTo>
                  <a:pt x="1568" y="0"/>
                </a:lnTo>
                <a:close/>
              </a:path>
            </a:pathLst>
          </a:custGeom>
          <a:solidFill>
            <a:srgbClr val="333366"/>
          </a:solidFill>
          <a:ln w="0">
            <a:solidFill>
              <a:srgbClr val="333366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3889360" y="361420"/>
            <a:ext cx="13313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375"/>
              </a:spcBef>
              <a:buClr>
                <a:srgbClr val="333366"/>
              </a:buClr>
              <a:buSzPct val="150000"/>
            </a:pPr>
            <a:r>
              <a:rPr lang="fr-FR" sz="750" dirty="0">
                <a:solidFill>
                  <a:srgbClr val="333366"/>
                </a:solidFill>
                <a:latin typeface="Segoe UI Semibold" panose="020B0702040204020203" pitchFamily="34" charset="0"/>
                <a:ea typeface="Open Sans Semibold" panose="020B0706030804020204" pitchFamily="34" charset="0"/>
                <a:cs typeface="Segoe UI Semibold" panose="020B0702040204020203" pitchFamily="34" charset="0"/>
              </a:rPr>
              <a:t>CONTRÔLE DE GESTION CENTRAL</a:t>
            </a:r>
          </a:p>
        </p:txBody>
      </p:sp>
    </p:spTree>
    <p:extLst>
      <p:ext uri="{BB962C8B-B14F-4D97-AF65-F5344CB8AC3E}">
        <p14:creationId xmlns:p14="http://schemas.microsoft.com/office/powerpoint/2010/main" val="2184435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tape Mode 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66766" y="1"/>
            <a:ext cx="8280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r>
              <a:rPr lang="fr-FR" noProof="0" dirty="0" smtClean="0"/>
              <a:t>Etape Mode Op</a:t>
            </a:r>
            <a:endParaRPr lang="fr-FR" noProof="0" dirty="0"/>
          </a:p>
        </p:txBody>
      </p:sp>
      <p:pic>
        <p:nvPicPr>
          <p:cNvPr id="4" name="Graphique 11" descr="Empreintes">
            <a:hlinkClick r:id="rId2" action="ppaction://hlinksldjump"/>
            <a:extLst>
              <a:ext uri="{FF2B5EF4-FFF2-40B4-BE49-F238E27FC236}">
                <a16:creationId xmlns:a16="http://schemas.microsoft.com/office/drawing/2014/main" id="{75F01306-3422-453F-924D-19383B94E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595315" y="13152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178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s Or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SAP Structures Organisationnelles</a:t>
            </a:r>
          </a:p>
        </p:txBody>
      </p:sp>
      <p:pic>
        <p:nvPicPr>
          <p:cNvPr id="5" name="Graphique 5" descr="Hiérarchie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54A457ED-BE73-432D-96FB-6C526F77A0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9135" y="5021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6126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nées 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SAP Données de Base</a:t>
            </a:r>
          </a:p>
        </p:txBody>
      </p:sp>
      <p:pic>
        <p:nvPicPr>
          <p:cNvPr id="4" name="Graphique 4" descr="Engrenage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791D5E61-48EB-413C-907D-D98BC4ABA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9325" y="9525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835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igation S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r-FR" noProof="0" dirty="0"/>
              <a:t>SAP Navigation</a:t>
            </a:r>
          </a:p>
        </p:txBody>
      </p:sp>
      <p:pic>
        <p:nvPicPr>
          <p:cNvPr id="5" name="Espace réservé du contenu 12" descr="Rose des vents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DB014B35-7153-4BDB-BE93-2F3EADC762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0996" y="952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ux Et Contexte Mé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fr-FR" noProof="0" dirty="0"/>
              <a:t>Flux et </a:t>
            </a:r>
            <a:r>
              <a:rPr lang="fr-FR" noProof="0" dirty="0" err="1"/>
              <a:t>Process</a:t>
            </a:r>
            <a:endParaRPr lang="fr-FR" noProof="0" dirty="0"/>
          </a:p>
        </p:txBody>
      </p:sp>
      <p:pic>
        <p:nvPicPr>
          <p:cNvPr id="5" name="Graphique 7" descr="Engrenages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6E2B827E-F054-4996-908D-18CF4DAD15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6838" y="5709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9576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es Activit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fr-FR" noProof="0" dirty="0"/>
              <a:t>Liste des Activités</a:t>
            </a:r>
          </a:p>
        </p:txBody>
      </p:sp>
      <p:pic>
        <p:nvPicPr>
          <p:cNvPr id="5" name="Graphique 6" descr="Liste de vérification">
            <a:hlinkClick r:id="rId2" action="ppaction://hlinksldjump" tooltip="Cliquer ici pour revenir au sommaire"/>
            <a:extLst>
              <a:ext uri="{FF2B5EF4-FFF2-40B4-BE49-F238E27FC236}">
                <a16:creationId xmlns:a16="http://schemas.microsoft.com/office/drawing/2014/main" id="{9B07FA0F-BD21-4FCE-B830-35E1F1BCE2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8226" y="9525"/>
            <a:ext cx="54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6625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Activ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7314" y="1"/>
            <a:ext cx="8406000" cy="561836"/>
          </a:xfrm>
          <a:ln>
            <a:noFill/>
          </a:ln>
        </p:spPr>
        <p:txBody>
          <a:bodyPr/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/>
            </a:lvl1pPr>
          </a:lstStyle>
          <a:p>
            <a:r>
              <a:rPr lang="fr-FR" noProof="0" dirty="0"/>
              <a:t>Focus Activité</a:t>
            </a:r>
          </a:p>
        </p:txBody>
      </p:sp>
      <p:pic>
        <p:nvPicPr>
          <p:cNvPr id="4" name="Graphique 17" descr="Microscope">
            <a:hlinkClick r:id="" action="ppaction://noaction"/>
            <a:extLst>
              <a:ext uri="{FF2B5EF4-FFF2-40B4-BE49-F238E27FC236}">
                <a16:creationId xmlns:a16="http://schemas.microsoft.com/office/drawing/2014/main" id="{29CC6B89-478A-46AD-83AC-9D6E784130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9067" y="896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7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-4456" y="1"/>
            <a:ext cx="181856" cy="565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text styles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5" y="69654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 rot="16200000">
            <a:off x="-1919463" y="2508993"/>
            <a:ext cx="405934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This document may not be reproduced, modified, adapted, published, translated, in any way, in whole or in part or disclosed to a third party</a:t>
            </a:r>
            <a:r>
              <a:rPr lang="en-GB" sz="600" kern="1200" baseline="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60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without the prior written consent of Thales  -  © Thales  2018 All rights reserved</a:t>
            </a:r>
            <a:r>
              <a:rPr lang="en-GB" sz="600" noProof="0" dirty="0">
                <a:solidFill>
                  <a:srgbClr val="969696"/>
                </a:solidFill>
              </a:rPr>
              <a:t>.</a:t>
            </a:r>
            <a:endParaRPr lang="en-GB" sz="700" noProof="0" dirty="0">
              <a:solidFill>
                <a:srgbClr val="606060"/>
              </a:solidFill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en-GB" sz="900" noProof="0" smtClean="0">
                <a:solidFill>
                  <a:srgbClr val="333366"/>
                </a:solidFill>
              </a:rPr>
              <a:pPr algn="l"/>
              <a:t>‹N°›</a:t>
            </a:fld>
            <a:endParaRPr lang="en-GB" sz="900" noProof="0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22"/>
          <p:cNvSpPr>
            <a:spLocks/>
          </p:cNvSpPr>
          <p:nvPr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" name="ZoneTexte 11"/>
          <p:cNvSpPr txBox="1">
            <a:spLocks noChangeArrowheads="1"/>
          </p:cNvSpPr>
          <p:nvPr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</p:txBody>
      </p:sp>
      <p:pic>
        <p:nvPicPr>
          <p:cNvPr id="12" name="Image 11" descr="logo_thales.png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"/>
          <a:stretch/>
        </p:blipFill>
        <p:spPr>
          <a:xfrm>
            <a:off x="7213448" y="4743026"/>
            <a:ext cx="1728000" cy="3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751" r:id="rId3"/>
    <p:sldLayoutId id="2147483750" r:id="rId4"/>
    <p:sldLayoutId id="2147483749" r:id="rId5"/>
    <p:sldLayoutId id="2147483756" r:id="rId6"/>
    <p:sldLayoutId id="2147483758" r:id="rId7"/>
    <p:sldLayoutId id="2147483752" r:id="rId8"/>
    <p:sldLayoutId id="2147483759" r:id="rId9"/>
    <p:sldLayoutId id="2147483754" r:id="rId10"/>
    <p:sldLayoutId id="2147483763" r:id="rId11"/>
    <p:sldLayoutId id="2147483650" r:id="rId12"/>
    <p:sldLayoutId id="2147483748" r:id="rId13"/>
    <p:sldLayoutId id="2147483753" r:id="rId14"/>
    <p:sldLayoutId id="2147483755" r:id="rId15"/>
    <p:sldLayoutId id="2147483757" r:id="rId16"/>
    <p:sldLayoutId id="2147483764" r:id="rId17"/>
    <p:sldLayoutId id="2147483765" r:id="rId18"/>
    <p:sldLayoutId id="2147483766" r:id="rId19"/>
    <p:sldLayoutId id="2147483767" r:id="rId20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135731" algn="l" defTabSz="342900" rtl="0" eaLnBrk="1" latinLnBrk="0" hangingPunct="1">
        <a:lnSpc>
          <a:spcPct val="100000"/>
        </a:lnSpc>
        <a:spcBef>
          <a:spcPts val="450"/>
        </a:spcBef>
        <a:spcAft>
          <a:spcPts val="525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739379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184150" algn="l" defTabSz="342900" rtl="0" eaLnBrk="1" latinLnBrk="0" hangingPunct="1">
        <a:spcBef>
          <a:spcPts val="225"/>
        </a:spcBef>
        <a:spcAft>
          <a:spcPts val="450"/>
        </a:spcAft>
        <a:buSzPct val="100000"/>
        <a:buFontTx/>
        <a:buBlip>
          <a:blip r:embed="rId23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7800" algn="l" defTabSz="342900" rtl="0" eaLnBrk="1" latinLnBrk="0" hangingPunct="1">
        <a:spcBef>
          <a:spcPts val="0"/>
        </a:spcBef>
        <a:spcAft>
          <a:spcPts val="150"/>
        </a:spcAft>
        <a:buSzPct val="100000"/>
        <a:buFont typeface="Lucida Grande"/>
        <a:buChar char="-"/>
        <a:tabLst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-4456" y="1"/>
            <a:ext cx="181856" cy="565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rgbClr val="32326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6765" y="1"/>
            <a:ext cx="8674683" cy="5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text styles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5" y="696542"/>
            <a:ext cx="8761933" cy="393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 rot="16200000">
            <a:off x="-1919463" y="2508993"/>
            <a:ext cx="405934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This document may not be reproduced, modified, adapted, published, translated, in any way, in whole or in part or disclosed to a third party</a:t>
            </a:r>
            <a:r>
              <a:rPr lang="en-GB" sz="600" kern="1200" baseline="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600" kern="1200" noProof="0" dirty="0">
                <a:solidFill>
                  <a:srgbClr val="969696"/>
                </a:solidFill>
                <a:latin typeface="+mn-lt"/>
                <a:ea typeface="+mn-ea"/>
                <a:cs typeface="+mn-cs"/>
              </a:rPr>
              <a:t>without the prior written consent of Thales  -  © Thales  2018 All rights reserved</a:t>
            </a:r>
            <a:r>
              <a:rPr lang="en-GB" sz="600" noProof="0" dirty="0">
                <a:solidFill>
                  <a:srgbClr val="969696"/>
                </a:solidFill>
              </a:rPr>
              <a:t>.</a:t>
            </a:r>
            <a:endParaRPr lang="en-GB" sz="700" noProof="0" dirty="0">
              <a:solidFill>
                <a:srgbClr val="606060"/>
              </a:solidFill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133237" y="4802828"/>
            <a:ext cx="78620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4350D62-B6BB-E847-B7AB-6B0C5C66D2F8}" type="slidenum">
              <a:rPr lang="en-GB" sz="900" noProof="0" smtClean="0">
                <a:solidFill>
                  <a:srgbClr val="333366"/>
                </a:solidFill>
              </a:rPr>
              <a:pPr algn="l"/>
              <a:t>‹N°›</a:t>
            </a:fld>
            <a:endParaRPr lang="en-GB" sz="900" noProof="0" dirty="0">
              <a:solidFill>
                <a:srgbClr val="333366"/>
              </a:solidFill>
            </a:endParaRPr>
          </a:p>
        </p:txBody>
      </p:sp>
      <p:cxnSp>
        <p:nvCxnSpPr>
          <p:cNvPr id="13" name="Straight Connector 3"/>
          <p:cNvCxnSpPr/>
          <p:nvPr/>
        </p:nvCxnSpPr>
        <p:spPr bwMode="auto">
          <a:xfrm>
            <a:off x="-4456" y="563413"/>
            <a:ext cx="9148456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Freeform 22"/>
          <p:cNvSpPr>
            <a:spLocks/>
          </p:cNvSpPr>
          <p:nvPr/>
        </p:nvSpPr>
        <p:spPr bwMode="auto">
          <a:xfrm rot="10800000" flipH="1">
            <a:off x="159697" y="4842573"/>
            <a:ext cx="208368" cy="218336"/>
          </a:xfrm>
          <a:custGeom>
            <a:avLst/>
            <a:gdLst>
              <a:gd name="T0" fmla="*/ 39 w 412"/>
              <a:gd name="T1" fmla="*/ 411 h 411"/>
              <a:gd name="T2" fmla="*/ 0 w 412"/>
              <a:gd name="T3" fmla="*/ 411 h 411"/>
              <a:gd name="T4" fmla="*/ 0 w 412"/>
              <a:gd name="T5" fmla="*/ 0 h 411"/>
              <a:gd name="T6" fmla="*/ 412 w 412"/>
              <a:gd name="T7" fmla="*/ 0 h 411"/>
              <a:gd name="T8" fmla="*/ 412 w 412"/>
              <a:gd name="T9" fmla="*/ 39 h 411"/>
              <a:gd name="T10" fmla="*/ 39 w 412"/>
              <a:gd name="T11" fmla="*/ 39 h 411"/>
              <a:gd name="T12" fmla="*/ 39 w 412"/>
              <a:gd name="T13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1">
                <a:moveTo>
                  <a:pt x="39" y="411"/>
                </a:moveTo>
                <a:lnTo>
                  <a:pt x="0" y="411"/>
                </a:lnTo>
                <a:lnTo>
                  <a:pt x="0" y="0"/>
                </a:lnTo>
                <a:lnTo>
                  <a:pt x="412" y="0"/>
                </a:lnTo>
                <a:lnTo>
                  <a:pt x="412" y="39"/>
                </a:lnTo>
                <a:lnTo>
                  <a:pt x="39" y="39"/>
                </a:lnTo>
                <a:lnTo>
                  <a:pt x="39" y="4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" name="ZoneTexte 11"/>
          <p:cNvSpPr txBox="1">
            <a:spLocks noChangeArrowheads="1"/>
          </p:cNvSpPr>
          <p:nvPr/>
        </p:nvSpPr>
        <p:spPr bwMode="auto">
          <a:xfrm>
            <a:off x="3968750" y="4764094"/>
            <a:ext cx="1206500" cy="170368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/>
        </p:spPr>
        <p:txBody>
          <a:bodyPr wrap="square" tIns="46800"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b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THALES</a:t>
            </a:r>
            <a:r>
              <a:rPr lang="en-GB" sz="500" b="0" baseline="0" noProof="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GROUP INTERNAL</a:t>
            </a:r>
          </a:p>
        </p:txBody>
      </p:sp>
      <p:pic>
        <p:nvPicPr>
          <p:cNvPr id="12" name="Image 11" descr="logo_thales.pn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"/>
          <a:stretch/>
        </p:blipFill>
        <p:spPr>
          <a:xfrm>
            <a:off x="7213448" y="4743026"/>
            <a:ext cx="1728000" cy="3323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141BEC-4EC3-413F-BC72-9F8B05A59216}"/>
              </a:ext>
            </a:extLst>
          </p:cNvPr>
          <p:cNvSpPr/>
          <p:nvPr userDrawn="1"/>
        </p:nvSpPr>
        <p:spPr>
          <a:xfrm>
            <a:off x="368065" y="4802866"/>
            <a:ext cx="25683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9DB5"/>
              </a:buClr>
              <a:buSzPct val="90000"/>
              <a:buFont typeface="Century Gothic" panose="020B0502020202020204" pitchFamily="34" charset="0"/>
              <a:buNone/>
              <a:tabLst>
                <a:tab pos="739379" algn="l"/>
              </a:tabLst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09DB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Formation PM / PMO / WPM</a:t>
            </a:r>
            <a:endParaRPr kumimoji="0" lang="fr-FR" sz="1400" b="1" i="0" u="none" strike="noStrike" kern="1200" cap="all" spc="0" normalizeH="0" baseline="0" noProof="0" dirty="0">
              <a:ln>
                <a:noFill/>
              </a:ln>
              <a:solidFill>
                <a:srgbClr val="309DB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135731" algn="l" defTabSz="342900" rtl="0" eaLnBrk="1" latinLnBrk="0" hangingPunct="1">
        <a:lnSpc>
          <a:spcPct val="100000"/>
        </a:lnSpc>
        <a:spcBef>
          <a:spcPts val="450"/>
        </a:spcBef>
        <a:spcAft>
          <a:spcPts val="525"/>
        </a:spcAft>
        <a:buClr>
          <a:schemeClr val="bg2"/>
        </a:buClr>
        <a:buSzPct val="90000"/>
        <a:buFont typeface="Century Gothic" panose="020B0502020202020204" pitchFamily="34" charset="0"/>
        <a:buChar char="▌"/>
        <a:tabLst>
          <a:tab pos="739379" algn="l"/>
        </a:tabLst>
        <a:defRPr lang="fr-FR" sz="1800" b="1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452438" indent="-184150" algn="l" defTabSz="342900" rtl="0" eaLnBrk="1" latinLnBrk="0" hangingPunct="1">
        <a:spcBef>
          <a:spcPts val="225"/>
        </a:spcBef>
        <a:spcAft>
          <a:spcPts val="450"/>
        </a:spcAft>
        <a:buSzPct val="100000"/>
        <a:buFontTx/>
        <a:buBlip>
          <a:blip r:embed="rId19"/>
        </a:buBlip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7800" algn="l" defTabSz="342900" rtl="0" eaLnBrk="1" latinLnBrk="0" hangingPunct="1">
        <a:spcBef>
          <a:spcPts val="0"/>
        </a:spcBef>
        <a:spcAft>
          <a:spcPts val="150"/>
        </a:spcAft>
        <a:buSzPct val="100000"/>
        <a:buFont typeface="Lucida Grande"/>
        <a:buChar char="-"/>
        <a:tabLst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Approbation DA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TSN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40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Seuils et clés validation TSN</a:t>
            </a:r>
            <a:br>
              <a:rPr lang="fr-FR" dirty="0" smtClean="0"/>
            </a:br>
            <a:endParaRPr lang="fr-FR" sz="20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840288"/>
            <a:ext cx="2133600" cy="27305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A579EFE-3899-4CE4-AF6E-3D2B68FB32D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44"/>
          <p:cNvSpPr>
            <a:spLocks noEditPoints="1"/>
          </p:cNvSpPr>
          <p:nvPr/>
        </p:nvSpPr>
        <p:spPr bwMode="auto">
          <a:xfrm>
            <a:off x="2690959" y="1506956"/>
            <a:ext cx="203604" cy="32586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4794" tIns="32397" rIns="64794" bIns="323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234660" y="613325"/>
            <a:ext cx="8646581" cy="300876"/>
          </a:xfrm>
          <a:prstGeom prst="rect">
            <a:avLst/>
          </a:prstGeom>
          <a:noFill/>
        </p:spPr>
        <p:txBody>
          <a:bodyPr wrap="square" lIns="64794" tIns="32397" rIns="64794" bIns="32397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425"/>
              </a:spcBef>
              <a:spcAft>
                <a:spcPts val="850"/>
              </a:spcAft>
              <a:buClr>
                <a:srgbClr val="333366"/>
              </a:buClr>
              <a:buSzPct val="150000"/>
              <a:buFontTx/>
              <a:buNone/>
              <a:tabLst/>
              <a:defRPr/>
            </a:pPr>
            <a:r>
              <a:rPr kumimoji="0" lang="fr-FR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(A mettre à jour par métier si besoin)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22077"/>
              </p:ext>
            </p:extLst>
          </p:nvPr>
        </p:nvGraphicFramePr>
        <p:xfrm>
          <a:off x="311250" y="943813"/>
          <a:ext cx="8832750" cy="396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4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6413">
                  <a:extLst>
                    <a:ext uri="{9D8B030D-6E8A-4147-A177-3AD203B41FA5}">
                      <a16:colId xmlns:a16="http://schemas.microsoft.com/office/drawing/2014/main" val="1556710251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682747482"/>
                    </a:ext>
                  </a:extLst>
                </a:gridCol>
              </a:tblGrid>
              <a:tr h="452368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Type Imputation</a:t>
                      </a:r>
                    </a:p>
                  </a:txBody>
                  <a:tcPr marL="62761" marR="62761" marT="34378" marB="3437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Seuils Montants TSN</a:t>
                      </a:r>
                      <a:endParaRPr lang="fr-FR" sz="1200" dirty="0"/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Séquences de validation / codes acteurs de Validation</a:t>
                      </a:r>
                      <a:endParaRPr lang="fr-FR" sz="1200" dirty="0"/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>
                          <a:ln>
                            <a:noFill/>
                          </a:ln>
                        </a:rPr>
                        <a:t>Séquence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>
                          <a:ln>
                            <a:noFill/>
                          </a:ln>
                        </a:rPr>
                        <a:t>1</a:t>
                      </a:r>
                      <a:endParaRPr lang="fr-FR" sz="105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Séquence </a:t>
                      </a:r>
                      <a:endParaRPr lang="fr-FR" sz="1050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FR" sz="105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Séquence</a:t>
                      </a:r>
                      <a:endParaRPr lang="fr-FR" sz="105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Séquence </a:t>
                      </a:r>
                      <a:endParaRPr lang="fr-FR" sz="1050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05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Séquence </a:t>
                      </a:r>
                      <a:endParaRPr lang="fr-FR" sz="1050" kern="120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fr-FR" sz="105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Séquence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fr-FR" sz="105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Séquence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fr-FR" sz="105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Projet</a:t>
                      </a:r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[0 ;10 000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(CG1)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(WPM)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[10 000 ;100 000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(CG1)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(WPM)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(PM)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[100 000 ; 600 000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(CG1)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(WPM)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(PM)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(DU)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[600 000 ; 1 000 000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(CG1)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(WPM)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(PM)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(DU)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(DIRDOM)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1 000 000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(CG1)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(WPM)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(PM)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(DU)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(DIRDOM)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 (VPOPS)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Centre de coût</a:t>
                      </a:r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[1 000 ; 4 000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(CG2)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(11)RCC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2761" marR="62761" marT="34378" marB="34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[4 000 ; 10 000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(CG2)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(11)RCC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(12)N-1 DU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2761" marR="62761" marT="34378" marB="34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[10 000 ;  20 000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(CG2)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(11)RCC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(12)N-1 DU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(13)DU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L="62761" marR="62761" marT="34378" marB="34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20  000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(CG2)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(11)RCC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(12)N-1 DU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(13)DU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(14)VPOPS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marL="62761" marR="62761" marT="34378" marB="3437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Immobilisation</a:t>
                      </a:r>
                    </a:p>
                  </a:txBody>
                  <a:tcPr marL="62761" marR="62761" marT="34378" marB="3437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[0 ;10 000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(CG1)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(WPM)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[10 000 ;100 000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(CG1)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(WPM)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(PM)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6906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[100 000 ; 600 000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(CG1)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(WPM)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(PM)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(DU)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066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[600 000 ; 1 000 000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(CG1)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(WPM)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(PM)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(DU)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(DIRDOM)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1 000 000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(CG1)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(WPM)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(PM)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(DU)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(DIRDOM)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 (VPOPS)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342900" rtl="0" eaLnBrk="1" fontAlgn="ctr" latinLnBrk="0" hangingPunct="1"/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Prestations intellectuelles</a:t>
                      </a:r>
                      <a:endParaRPr lang="fr-FR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[0 ;∞ [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(15)RSM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N+1_PRES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(CG1)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 (DIRDOM)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682786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Tableau rappel seuils de </a:t>
            </a:r>
            <a:r>
              <a:rPr lang="fr-FR" dirty="0"/>
              <a:t>Validation </a:t>
            </a:r>
            <a:r>
              <a:rPr lang="fr-FR" dirty="0" smtClean="0"/>
              <a:t>DA - Attention pas encore définitif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2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44"/>
          <p:cNvSpPr>
            <a:spLocks noEditPoints="1"/>
          </p:cNvSpPr>
          <p:nvPr/>
        </p:nvSpPr>
        <p:spPr bwMode="auto">
          <a:xfrm>
            <a:off x="2690959" y="1506956"/>
            <a:ext cx="203604" cy="32586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4794" tIns="32397" rIns="64794" bIns="323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Codes clés pour </a:t>
            </a:r>
            <a:r>
              <a:rPr lang="fr-FR" dirty="0" err="1" smtClean="0"/>
              <a:t>valideurs</a:t>
            </a:r>
            <a:r>
              <a:rPr lang="fr-FR" dirty="0" smtClean="0"/>
              <a:t> DA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79697"/>
              </p:ext>
            </p:extLst>
          </p:nvPr>
        </p:nvGraphicFramePr>
        <p:xfrm>
          <a:off x="349744" y="763763"/>
          <a:ext cx="8416412" cy="3959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3748">
                  <a:extLst>
                    <a:ext uri="{9D8B030D-6E8A-4147-A177-3AD203B41FA5}">
                      <a16:colId xmlns:a16="http://schemas.microsoft.com/office/drawing/2014/main" val="294292620"/>
                    </a:ext>
                  </a:extLst>
                </a:gridCol>
                <a:gridCol w="2014070">
                  <a:extLst>
                    <a:ext uri="{9D8B030D-6E8A-4147-A177-3AD203B41FA5}">
                      <a16:colId xmlns:a16="http://schemas.microsoft.com/office/drawing/2014/main" val="3963894075"/>
                    </a:ext>
                  </a:extLst>
                </a:gridCol>
                <a:gridCol w="5268594">
                  <a:extLst>
                    <a:ext uri="{9D8B030D-6E8A-4147-A177-3AD203B41FA5}">
                      <a16:colId xmlns:a16="http://schemas.microsoft.com/office/drawing/2014/main" val="4010724635"/>
                    </a:ext>
                  </a:extLst>
                </a:gridCol>
              </a:tblGrid>
              <a:tr h="28912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Workflow de validation </a:t>
                      </a:r>
                      <a:r>
                        <a:rPr lang="fr-FR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Das</a:t>
                      </a:r>
                      <a:endParaRPr lang="fr-F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1" marR="8761" marT="8761" marB="0" anchor="b">
                    <a:solidFill>
                      <a:srgbClr val="B425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52457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marL="0" algn="ctr" defTabSz="342900" rtl="0" eaLnBrk="1" fontAlgn="ctr" latinLnBrk="0" hangingPunct="1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Code Clé</a:t>
                      </a:r>
                    </a:p>
                  </a:txBody>
                  <a:tcPr marL="8761" marR="8761" marT="8761" marB="0" anchor="ctr">
                    <a:solidFill>
                      <a:srgbClr val="B425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Acteurs de Validation</a:t>
                      </a:r>
                    </a:p>
                  </a:txBody>
                  <a:tcPr marL="8761" marR="8761" marT="8761" marB="0" anchor="ctr">
                    <a:solidFill>
                      <a:srgbClr val="B425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Méthode de détermination des acteurs de validation</a:t>
                      </a:r>
                    </a:p>
                  </a:txBody>
                  <a:tcPr marL="8761" marR="8761" marT="8761" marB="0" anchor="ctr">
                    <a:solidFill>
                      <a:srgbClr val="B425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846128"/>
                  </a:ext>
                </a:extLst>
              </a:tr>
              <a:tr h="332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CAM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Control </a:t>
                      </a:r>
                      <a:r>
                        <a:rPr lang="fr-FR" sz="800" u="none" strike="noStrike" dirty="0" err="1">
                          <a:effectLst/>
                        </a:rPr>
                        <a:t>Account</a:t>
                      </a:r>
                      <a:r>
                        <a:rPr lang="fr-FR" sz="800" u="none" strike="noStrike" dirty="0">
                          <a:effectLst/>
                        </a:rPr>
                        <a:t> Manager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La Responsabilité est définie au niveau de l'</a:t>
                      </a:r>
                      <a:r>
                        <a:rPr lang="fr-FR" sz="800" u="none" strike="noStrike" dirty="0" err="1">
                          <a:effectLst/>
                        </a:rPr>
                        <a:t>eOTP</a:t>
                      </a:r>
                      <a:r>
                        <a:rPr lang="fr-FR" sz="800" u="none" strike="noStrike" dirty="0">
                          <a:effectLst/>
                        </a:rPr>
                        <a:t> d'imputation le cas échéant.  Le Control </a:t>
                      </a:r>
                      <a:r>
                        <a:rPr lang="fr-FR" sz="800" u="none" strike="noStrike" dirty="0" err="1">
                          <a:effectLst/>
                        </a:rPr>
                        <a:t>Account</a:t>
                      </a:r>
                      <a:r>
                        <a:rPr lang="fr-FR" sz="800" u="none" strike="noStrike" dirty="0">
                          <a:effectLst/>
                        </a:rPr>
                        <a:t> Manager est facultatif au niveau de l’</a:t>
                      </a:r>
                      <a:r>
                        <a:rPr lang="fr-FR" sz="800" u="none" strike="noStrike" dirty="0" err="1">
                          <a:effectLst/>
                        </a:rPr>
                        <a:t>eOTP</a:t>
                      </a:r>
                      <a:r>
                        <a:rPr lang="fr-FR" sz="800" u="none" strike="noStrike" dirty="0">
                          <a:effectLst/>
                        </a:rPr>
                        <a:t>.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78342"/>
                  </a:ext>
                </a:extLst>
              </a:tr>
              <a:tr h="665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CG1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Contrôleur de gestion projet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Il peut être défini au niveau du Projet (niveau de définition Projet) ou spécifiquement   au niveau de l’EOTP d’imputation.  Dans ce cas il devient prépondérant. </a:t>
                      </a:r>
                      <a:br>
                        <a:rPr lang="fr-FR" sz="800" u="none" strike="noStrike" dirty="0">
                          <a:effectLst/>
                        </a:rPr>
                      </a:br>
                      <a:r>
                        <a:rPr lang="fr-FR" sz="800" u="none" strike="noStrike" dirty="0">
                          <a:effectLst/>
                        </a:rPr>
                        <a:t>  Le Contrôleur de gestion est facultatif au niveau de l’EOTP.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46438"/>
                  </a:ext>
                </a:extLst>
              </a:tr>
              <a:tr h="332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DIRDOM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Directeur de Domaine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Responsabilité à rechercher dans la hiérarchie du Project Manager./Responsable Opérationnel (CC)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23243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DIRFIN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Directeur Financier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Responsabilité définie dans une table spécifique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81717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DU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Directeur Unité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Responsabilité à rechercher dans la hiérarchie du Programme Manager.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718514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DU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Directeur Unité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Responsabilité à rechercher dans la hiérarchie du Responsable Opérationnel. (CC)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975000"/>
                  </a:ext>
                </a:extLst>
              </a:tr>
              <a:tr h="31540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VALIDATION CREATEUR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 smtClean="0">
                          <a:effectLst/>
                        </a:rPr>
                        <a:t>Emetteur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Clé de VALIDATION CREATEUR de la Demande d’achat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74202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N+1_PRES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N+1 du prescripteur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Responsabilité à rechercher dans la hiérarchie RH du prescripteur (Demandeur).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41670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N-1 DU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N-1 Directeur unité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Responsabilité à rechercher dans la hiérarchie du Responsable Opérationnel (CC)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019294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PM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Project Manager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Responsabilité défini au niveau du Projet (niveau de définition Projet).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8237"/>
                  </a:ext>
                </a:extLst>
              </a:tr>
              <a:tr h="332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CG2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Responsable Contrôle de Gestion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Contrôleur de gestion défini au niveau du Centre de coût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557273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RCC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Responsable Opérationnel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Responsable opérationnel défini au niveau du Centre de coût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41237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VPOPS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>
                          <a:effectLst/>
                        </a:rPr>
                        <a:t>VPOPS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Responsabilité définie dans une table spécifique.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251980"/>
                  </a:ext>
                </a:extLst>
              </a:tr>
              <a:tr h="16646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900" b="1" u="none" strike="noStrike" dirty="0">
                          <a:effectLst/>
                        </a:rPr>
                        <a:t>WPM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800" u="none" strike="noStrike" dirty="0" err="1">
                          <a:effectLst/>
                        </a:rPr>
                        <a:t>Work</a:t>
                      </a:r>
                      <a:r>
                        <a:rPr lang="fr-FR" sz="800" u="none" strike="noStrike" dirty="0">
                          <a:effectLst/>
                        </a:rPr>
                        <a:t> Package Manager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800" u="none" strike="noStrike" dirty="0">
                          <a:effectLst/>
                        </a:rPr>
                        <a:t>  Responsabilité définie au niveau de l'</a:t>
                      </a:r>
                      <a:r>
                        <a:rPr lang="fr-FR" sz="800" u="none" strike="noStrike" dirty="0" err="1">
                          <a:effectLst/>
                        </a:rPr>
                        <a:t>eOTP</a:t>
                      </a:r>
                      <a:r>
                        <a:rPr lang="fr-FR" sz="800" u="none" strike="noStrike" dirty="0">
                          <a:effectLst/>
                        </a:rPr>
                        <a:t> d'imputation</a:t>
                      </a:r>
                      <a:endParaRPr lang="fr-FR" sz="800" b="0" i="0" u="none" strike="noStrike" dirty="0">
                        <a:solidFill>
                          <a:srgbClr val="242A75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761" marR="8761" marT="8761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3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0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0" y="2102300"/>
            <a:ext cx="3992908" cy="187961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5" name="Rectangle 14"/>
          <p:cNvSpPr/>
          <p:nvPr/>
        </p:nvSpPr>
        <p:spPr>
          <a:xfrm>
            <a:off x="140064" y="4156986"/>
            <a:ext cx="2890887" cy="286279"/>
          </a:xfrm>
          <a:prstGeom prst="rect">
            <a:avLst/>
          </a:prstGeom>
        </p:spPr>
        <p:txBody>
          <a:bodyPr wrap="square" lIns="91486" tIns="45743" rIns="91486" bIns="45743">
            <a:spAutoFit/>
          </a:bodyPr>
          <a:lstStyle/>
          <a:p>
            <a:pPr marL="686143" lvl="1" indent="-228714">
              <a:lnSpc>
                <a:spcPct val="90000"/>
              </a:lnSpc>
              <a:spcBef>
                <a:spcPts val="500"/>
              </a:spcBef>
              <a:buClr>
                <a:srgbClr val="333366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33366"/>
                </a:solidFill>
              </a:rPr>
              <a:t>Lien pour atteindre SAP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964" y="1381960"/>
            <a:ext cx="5498736" cy="286279"/>
          </a:xfrm>
          <a:prstGeom prst="rect">
            <a:avLst/>
          </a:prstGeom>
        </p:spPr>
        <p:txBody>
          <a:bodyPr wrap="square" lIns="91486" tIns="45743" rIns="91486" bIns="45743">
            <a:spAutoFit/>
          </a:bodyPr>
          <a:lstStyle/>
          <a:p>
            <a:pPr marL="686143" lvl="1" indent="-228714">
              <a:lnSpc>
                <a:spcPct val="90000"/>
              </a:lnSpc>
              <a:spcBef>
                <a:spcPts val="500"/>
              </a:spcBef>
              <a:buClr>
                <a:srgbClr val="333366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33366"/>
                </a:solidFill>
              </a:rPr>
              <a:t>Cliquer sur le lien </a:t>
            </a:r>
            <a:r>
              <a:rPr lang="fr-FR" sz="14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Production</a:t>
            </a:r>
            <a:r>
              <a:rPr lang="fr-FR" sz="1400" b="1" dirty="0">
                <a:solidFill>
                  <a:srgbClr val="333366"/>
                </a:solidFill>
              </a:rPr>
              <a:t> </a:t>
            </a:r>
            <a:r>
              <a:rPr lang="fr-FR" sz="1400" dirty="0">
                <a:solidFill>
                  <a:srgbClr val="333366"/>
                </a:solidFill>
              </a:rPr>
              <a:t>qui s’affiche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0388" y="1422466"/>
            <a:ext cx="324000" cy="324000"/>
          </a:xfrm>
          <a:prstGeom prst="wedgeRectCallou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r>
              <a:rPr lang="fr-FR" sz="1400" b="1" dirty="0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823" y="1032231"/>
            <a:ext cx="8180350" cy="286279"/>
          </a:xfrm>
          <a:prstGeom prst="rect">
            <a:avLst/>
          </a:prstGeom>
        </p:spPr>
        <p:txBody>
          <a:bodyPr wrap="square" lIns="91486" tIns="45743" rIns="91486" bIns="45743">
            <a:spAutoFit/>
          </a:bodyPr>
          <a:lstStyle/>
          <a:p>
            <a:pPr marL="686143" lvl="1" indent="-228714">
              <a:lnSpc>
                <a:spcPct val="90000"/>
              </a:lnSpc>
              <a:spcBef>
                <a:spcPts val="500"/>
              </a:spcBef>
              <a:buClr>
                <a:srgbClr val="333366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33366"/>
                </a:solidFill>
              </a:rPr>
              <a:t>Votre authentification se fait automatiquement par </a:t>
            </a:r>
            <a:r>
              <a:rPr lang="fr-FR" sz="1400" b="1" dirty="0" err="1">
                <a:solidFill>
                  <a:srgbClr val="333366"/>
                </a:solidFill>
              </a:rPr>
              <a:t>eDIR</a:t>
            </a:r>
            <a:endParaRPr lang="fr-FR" sz="1400" b="1" dirty="0">
              <a:solidFill>
                <a:srgbClr val="3333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328" y="1022895"/>
            <a:ext cx="324000" cy="324000"/>
          </a:xfrm>
          <a:prstGeom prst="wedgeRectCallou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r>
              <a:rPr lang="fr-FR" sz="1400" b="1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0064" y="1765014"/>
            <a:ext cx="5570414" cy="286279"/>
          </a:xfrm>
          <a:prstGeom prst="rect">
            <a:avLst/>
          </a:prstGeom>
        </p:spPr>
        <p:txBody>
          <a:bodyPr wrap="square" lIns="91486" tIns="45743" rIns="91486" bIns="45743">
            <a:spAutoFit/>
          </a:bodyPr>
          <a:lstStyle/>
          <a:p>
            <a:pPr marL="686143" lvl="1" indent="-228714">
              <a:lnSpc>
                <a:spcPct val="90000"/>
              </a:lnSpc>
              <a:spcBef>
                <a:spcPts val="500"/>
              </a:spcBef>
              <a:buClr>
                <a:srgbClr val="333366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33366"/>
                </a:solidFill>
              </a:rPr>
              <a:t>Vous obtenez la page des applications ERP France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434" y="1793540"/>
            <a:ext cx="324000" cy="324000"/>
          </a:xfrm>
          <a:prstGeom prst="wedgeRectCallou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r>
              <a:rPr lang="fr-FR" sz="1400" b="1" dirty="0"/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7906" y="4156986"/>
            <a:ext cx="324000" cy="324000"/>
          </a:xfrm>
          <a:prstGeom prst="wedgeRectCallou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r>
              <a:rPr lang="fr-FR" sz="1400" b="1" dirty="0"/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24249" y="608157"/>
            <a:ext cx="4962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B0F0"/>
                </a:solidFill>
              </a:rPr>
              <a:t>https://</a:t>
            </a:r>
            <a:r>
              <a:rPr lang="fr-FR" sz="1600" dirty="0" smtClean="0">
                <a:solidFill>
                  <a:srgbClr val="00B0F0"/>
                </a:solidFill>
              </a:rPr>
              <a:t>erpfrancewep.corp.thales:8080/irj/portal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823" y="653345"/>
            <a:ext cx="3635314" cy="286279"/>
          </a:xfrm>
          <a:prstGeom prst="rect">
            <a:avLst/>
          </a:prstGeom>
        </p:spPr>
        <p:txBody>
          <a:bodyPr wrap="square" lIns="91486" tIns="45743" rIns="91486" bIns="45743">
            <a:spAutoFit/>
          </a:bodyPr>
          <a:lstStyle/>
          <a:p>
            <a:pPr marL="686143" lvl="1" indent="-228714">
              <a:lnSpc>
                <a:spcPct val="90000"/>
              </a:lnSpc>
              <a:spcBef>
                <a:spcPts val="500"/>
              </a:spcBef>
              <a:buClr>
                <a:srgbClr val="333366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33366"/>
                </a:solidFill>
              </a:rPr>
              <a:t>Accès à l’application via le lien: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0312" y="644009"/>
            <a:ext cx="324000" cy="324000"/>
          </a:xfrm>
          <a:prstGeom prst="wedgeRectCallou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r>
              <a:rPr lang="fr-FR" sz="1400" b="1" dirty="0"/>
              <a:t>1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0"/>
          <a:stretch/>
        </p:blipFill>
        <p:spPr bwMode="auto">
          <a:xfrm>
            <a:off x="6059149" y="979174"/>
            <a:ext cx="2208551" cy="183070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7" name="Rectangle à coins arrondis 26"/>
          <p:cNvSpPr/>
          <p:nvPr/>
        </p:nvSpPr>
        <p:spPr>
          <a:xfrm>
            <a:off x="6781800" y="2440774"/>
            <a:ext cx="633598" cy="170866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415398" y="2362200"/>
            <a:ext cx="324000" cy="324000"/>
          </a:xfrm>
          <a:prstGeom prst="wedgeRectCallou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38089" y="2076858"/>
            <a:ext cx="324000" cy="324000"/>
          </a:xfrm>
          <a:prstGeom prst="wedgeRectCallou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r>
              <a:rPr lang="fr-FR" sz="1400" b="1" dirty="0"/>
              <a:t>4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1392306" y="2232293"/>
            <a:ext cx="908883" cy="129907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289367" y="2144894"/>
            <a:ext cx="324000" cy="324000"/>
          </a:xfrm>
          <a:prstGeom prst="wedgeRectCallou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r>
              <a:rPr lang="fr-FR" sz="1400" b="1" dirty="0"/>
              <a:t>5</a:t>
            </a:r>
          </a:p>
        </p:txBody>
      </p:sp>
      <p:sp>
        <p:nvSpPr>
          <p:cNvPr id="32" name="object 4"/>
          <p:cNvSpPr txBox="1">
            <a:spLocks/>
          </p:cNvSpPr>
          <p:nvPr/>
        </p:nvSpPr>
        <p:spPr>
          <a:xfrm>
            <a:off x="345440" y="64607"/>
            <a:ext cx="5069840" cy="330835"/>
          </a:xfrm>
          <a:prstGeom prst="rect">
            <a:avLst/>
          </a:prstGeom>
          <a:ln>
            <a:noFill/>
          </a:ln>
        </p:spPr>
        <p:txBody>
          <a:bodyPr vert="horz" wrap="square" lIns="0" tIns="13335" rIns="0" bIns="0" rtlCol="0">
            <a:spAutoFit/>
          </a:bodyPr>
          <a:lstStyle>
            <a:lvl1pPr marL="0" marR="0" indent="0" algn="r" defTabSz="342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>
                <a:solidFill>
                  <a:srgbClr val="333366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fr-FR" dirty="0"/>
              <a:t>Connexion à l’application</a:t>
            </a:r>
            <a:endParaRPr lang="fr-FR" kern="0" spc="-17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537" y="3893298"/>
            <a:ext cx="2663868" cy="66474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318695" y="3467089"/>
            <a:ext cx="2890887" cy="286279"/>
          </a:xfrm>
          <a:prstGeom prst="rect">
            <a:avLst/>
          </a:prstGeom>
        </p:spPr>
        <p:txBody>
          <a:bodyPr wrap="square" lIns="91486" tIns="45743" rIns="91486" bIns="45743">
            <a:spAutoFit/>
          </a:bodyPr>
          <a:lstStyle/>
          <a:p>
            <a:pPr marL="686143" lvl="1" indent="-228714">
              <a:lnSpc>
                <a:spcPct val="90000"/>
              </a:lnSpc>
              <a:spcBef>
                <a:spcPts val="500"/>
              </a:spcBef>
              <a:buClr>
                <a:srgbClr val="333366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333366"/>
                </a:solidFill>
              </a:rPr>
              <a:t>Lien pour </a:t>
            </a:r>
            <a:r>
              <a:rPr lang="fr-FR" sz="1400" dirty="0" smtClean="0">
                <a:solidFill>
                  <a:srgbClr val="333366"/>
                </a:solidFill>
              </a:rPr>
              <a:t>ouvrir </a:t>
            </a:r>
            <a:r>
              <a:rPr lang="fr-FR" sz="1400" dirty="0">
                <a:solidFill>
                  <a:srgbClr val="333366"/>
                </a:solidFill>
              </a:rPr>
              <a:t>SAP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86537" y="3467089"/>
            <a:ext cx="324000" cy="324000"/>
          </a:xfrm>
          <a:prstGeom prst="wedgeRectCallou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r>
              <a:rPr lang="fr-FR" sz="1400" b="1" dirty="0" smtClean="0"/>
              <a:t>6</a:t>
            </a:r>
            <a:endParaRPr lang="fr-FR" sz="1400" b="1" dirty="0"/>
          </a:p>
        </p:txBody>
      </p:sp>
      <p:sp>
        <p:nvSpPr>
          <p:cNvPr id="35" name="Rectangle 34"/>
          <p:cNvSpPr/>
          <p:nvPr/>
        </p:nvSpPr>
        <p:spPr>
          <a:xfrm>
            <a:off x="6602138" y="4063670"/>
            <a:ext cx="324000" cy="324000"/>
          </a:xfrm>
          <a:prstGeom prst="wedgeRectCallout">
            <a:avLst/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86" tIns="45743" rIns="91486" bIns="45743" rtlCol="0" anchor="ctr"/>
          <a:lstStyle/>
          <a:p>
            <a:pPr algn="ctr"/>
            <a:r>
              <a:rPr lang="fr-FR" sz="1400" b="1" dirty="0" smtClean="0"/>
              <a:t>6</a:t>
            </a:r>
            <a:endParaRPr lang="fr-FR" sz="1400" b="1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5784695" y="4359972"/>
            <a:ext cx="908883" cy="129907"/>
          </a:xfrm>
          <a:prstGeom prst="round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9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20"/>
          <a:stretch/>
        </p:blipFill>
        <p:spPr bwMode="auto">
          <a:xfrm>
            <a:off x="240024" y="758357"/>
            <a:ext cx="1969777" cy="24574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ZoneTexte 11"/>
          <p:cNvSpPr txBox="1"/>
          <p:nvPr/>
        </p:nvSpPr>
        <p:spPr>
          <a:xfrm>
            <a:off x="2475064" y="755678"/>
            <a:ext cx="6661221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500" dirty="0">
                <a:solidFill>
                  <a:srgbClr val="333366"/>
                </a:solidFill>
              </a:rPr>
              <a:t>Accédez à votre espace de travail dans SAP via le bouton      …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41924" y="755671"/>
            <a:ext cx="243000" cy="24300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fr-FR" b="1" kern="0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2450" y="981196"/>
            <a:ext cx="1012276" cy="178348"/>
          </a:xfrm>
          <a:prstGeom prst="rect">
            <a:avLst/>
          </a:prstGeom>
          <a:noFill/>
          <a:ln w="28575">
            <a:solidFill>
              <a:srgbClr val="33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995276" y="1678591"/>
            <a:ext cx="251100" cy="245700"/>
          </a:xfrm>
          <a:prstGeom prst="wedgeRectCallout">
            <a:avLst>
              <a:gd name="adj1" fmla="val -146593"/>
              <a:gd name="adj2" fmla="val -46799"/>
            </a:avLst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6611" y="1486069"/>
            <a:ext cx="168412" cy="203655"/>
          </a:xfrm>
          <a:prstGeom prst="rect">
            <a:avLst/>
          </a:prstGeom>
          <a:noFill/>
          <a:ln w="28575">
            <a:solidFill>
              <a:srgbClr val="33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475064" y="1058539"/>
            <a:ext cx="4350216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500" dirty="0">
                <a:solidFill>
                  <a:srgbClr val="333366"/>
                </a:solidFill>
              </a:rPr>
              <a:t> … Ou en tapant la transaction </a:t>
            </a:r>
            <a:r>
              <a:rPr lang="fr-FR" sz="1500" b="1" dirty="0">
                <a:solidFill>
                  <a:srgbClr val="333366"/>
                </a:solidFill>
              </a:rPr>
              <a:t>SBWP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41924" y="1089773"/>
            <a:ext cx="243000" cy="24300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fr-FR" b="1" kern="0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0387" y="939485"/>
            <a:ext cx="251100" cy="245700"/>
          </a:xfrm>
          <a:prstGeom prst="wedgeRectCallout">
            <a:avLst>
              <a:gd name="adj1" fmla="val 61063"/>
              <a:gd name="adj2" fmla="val 43051"/>
            </a:avLst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b="1" dirty="0"/>
              <a:t>2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/>
          <a:srcRect r="14022"/>
          <a:stretch/>
        </p:blipFill>
        <p:spPr bwMode="auto">
          <a:xfrm>
            <a:off x="2299074" y="2336041"/>
            <a:ext cx="6801351" cy="239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9" name="ZoneTexte 18"/>
          <p:cNvSpPr txBox="1"/>
          <p:nvPr/>
        </p:nvSpPr>
        <p:spPr>
          <a:xfrm>
            <a:off x="2475064" y="1421877"/>
            <a:ext cx="3060881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500" dirty="0">
                <a:solidFill>
                  <a:srgbClr val="333366"/>
                </a:solidFill>
              </a:rPr>
              <a:t>Dans votre Boîte "Arrivée"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41924" y="1445644"/>
            <a:ext cx="243000" cy="24300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fr-FR" b="1" kern="0" dirty="0">
                <a:solidFill>
                  <a:prstClr val="white"/>
                </a:solidFill>
                <a:latin typeface="Segoe UI"/>
              </a:rPr>
              <a:t>3</a:t>
            </a:r>
            <a:endParaRPr lang="fr-FR" sz="1400" b="1" kern="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19907" y="3316114"/>
            <a:ext cx="4180518" cy="162431"/>
          </a:xfrm>
          <a:prstGeom prst="rect">
            <a:avLst/>
          </a:prstGeom>
          <a:noFill/>
          <a:ln w="28575">
            <a:solidFill>
              <a:srgbClr val="33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2475064" y="1791320"/>
            <a:ext cx="660103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500" dirty="0">
                <a:solidFill>
                  <a:srgbClr val="333366"/>
                </a:solidFill>
              </a:rPr>
              <a:t>Double cliquer sur le message pour accéder à l’écran de validation de la </a:t>
            </a:r>
            <a:r>
              <a:rPr lang="fr-FR" sz="1500" dirty="0" smtClean="0">
                <a:solidFill>
                  <a:srgbClr val="333366"/>
                </a:solidFill>
              </a:rPr>
              <a:t>DA (lien vers transaction </a:t>
            </a:r>
            <a:r>
              <a:rPr lang="fr-FR" sz="1500" b="1" dirty="0" smtClean="0">
                <a:solidFill>
                  <a:srgbClr val="333366"/>
                </a:solidFill>
              </a:rPr>
              <a:t>ME54N</a:t>
            </a:r>
            <a:r>
              <a:rPr lang="fr-FR" sz="1500" dirty="0" smtClean="0">
                <a:solidFill>
                  <a:srgbClr val="333366"/>
                </a:solidFill>
              </a:rPr>
              <a:t>)</a:t>
            </a:r>
            <a:endParaRPr lang="fr-FR" sz="1500" dirty="0">
              <a:solidFill>
                <a:srgbClr val="33336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41925" y="1791881"/>
            <a:ext cx="216923" cy="24300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fr-FR" b="1" kern="0" dirty="0">
                <a:solidFill>
                  <a:prstClr val="white"/>
                </a:solidFill>
                <a:latin typeface="Segoe UI"/>
              </a:rPr>
              <a:t>4</a:t>
            </a:r>
            <a:endParaRPr lang="fr-FR" sz="1400" b="1" kern="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33824" y="2728661"/>
            <a:ext cx="251100" cy="245700"/>
          </a:xfrm>
          <a:prstGeom prst="wedgeRectCallout">
            <a:avLst>
              <a:gd name="adj1" fmla="val 133895"/>
              <a:gd name="adj2" fmla="val 80267"/>
            </a:avLst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b="1" dirty="0"/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13" y="820544"/>
            <a:ext cx="221456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4597499" y="3142760"/>
            <a:ext cx="251100" cy="245700"/>
          </a:xfrm>
          <a:prstGeom prst="wedgeRectCallout">
            <a:avLst>
              <a:gd name="adj1" fmla="val 133895"/>
              <a:gd name="adj2" fmla="val 80267"/>
            </a:avLst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315" y="1"/>
            <a:ext cx="8367595" cy="561836"/>
          </a:xfrm>
        </p:spPr>
        <p:txBody>
          <a:bodyPr/>
          <a:lstStyle/>
          <a:p>
            <a:r>
              <a:rPr lang="fr-FR" dirty="0"/>
              <a:t>Validation DA – Ouvrir le message dans l’espace de </a:t>
            </a:r>
            <a:r>
              <a:rPr lang="fr-FR" dirty="0" smtClean="0"/>
              <a:t>travail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9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u contenu 2"/>
          <p:cNvSpPr txBox="1">
            <a:spLocks/>
          </p:cNvSpPr>
          <p:nvPr/>
        </p:nvSpPr>
        <p:spPr>
          <a:xfrm>
            <a:off x="762469" y="849399"/>
            <a:ext cx="5327854" cy="587372"/>
          </a:xfrm>
          <a:prstGeom prst="rect">
            <a:avLst/>
          </a:prstGeom>
        </p:spPr>
        <p:txBody>
          <a:bodyPr lIns="64794" tIns="32397" rIns="64794" bIns="32397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circuit de validation est visible dans l’onglet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Stratégie Lancement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l’en-tête de la DA</a:t>
            </a: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53280" marR="0" lvl="1" indent="0" algn="just" defTabSz="3239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5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82644" marR="0" lvl="1" indent="-129364" algn="just" defTabSz="3239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5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53280" marR="0" lvl="1" indent="0" algn="just" defTabSz="3239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5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5328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fr-FR" sz="1300" b="0" i="0" u="none" strike="noStrike" kern="1200" cap="none" spc="0" normalizeH="0" baseline="0" noProof="0" dirty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5" r="21366" b="67774"/>
          <a:stretch/>
        </p:blipFill>
        <p:spPr bwMode="auto">
          <a:xfrm>
            <a:off x="3461036" y="1436772"/>
            <a:ext cx="5233276" cy="15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Espace réservé du contenu 2"/>
          <p:cNvSpPr txBox="1">
            <a:spLocks/>
          </p:cNvSpPr>
          <p:nvPr/>
        </p:nvSpPr>
        <p:spPr>
          <a:xfrm>
            <a:off x="762469" y="2503404"/>
            <a:ext cx="2698567" cy="902152"/>
          </a:xfrm>
          <a:prstGeom prst="rect">
            <a:avLst/>
          </a:prstGeom>
        </p:spPr>
        <p:txBody>
          <a:bodyPr lIns="64794" tIns="32397" rIns="64794" bIns="32397"/>
          <a:lstStyle>
            <a:defPPr>
              <a:defRPr lang="fr-FR"/>
            </a:defPPr>
            <a:lvl1pPr indent="0" algn="just">
              <a:spcBef>
                <a:spcPct val="20000"/>
              </a:spcBef>
              <a:buClr>
                <a:srgbClr val="333366"/>
              </a:buClr>
              <a:buFont typeface="Webdings" panose="05030102010509060703" pitchFamily="18" charset="2"/>
              <a:buNone/>
              <a:defRPr sz="200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57437" lvl="1" indent="0" algn="just" defTabSz="4572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60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Clés de validation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 une clé correspond un unique valideur.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Webdings" panose="05030102010509060703" pitchFamily="18" charset="2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Webdings" panose="05030102010509060703" pitchFamily="18" charset="2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45157" y="2073926"/>
            <a:ext cx="2668599" cy="866206"/>
          </a:xfrm>
          <a:prstGeom prst="rect">
            <a:avLst/>
          </a:prstGeom>
          <a:noFill/>
          <a:ln w="38100"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5513028" y="3240242"/>
            <a:ext cx="3181285" cy="1390313"/>
            <a:chOff x="-1911446" y="-86093"/>
            <a:chExt cx="3543300" cy="957996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1446" y="671878"/>
              <a:ext cx="35433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11446" y="-86093"/>
              <a:ext cx="35433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/>
          <p:cNvSpPr/>
          <p:nvPr/>
        </p:nvSpPr>
        <p:spPr>
          <a:xfrm>
            <a:off x="7058134" y="3804222"/>
            <a:ext cx="937336" cy="826335"/>
          </a:xfrm>
          <a:prstGeom prst="rect">
            <a:avLst/>
          </a:prstGeom>
          <a:noFill/>
          <a:ln w="38100">
            <a:solidFill>
              <a:srgbClr val="3333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58132" y="3517009"/>
            <a:ext cx="937336" cy="282200"/>
          </a:xfrm>
          <a:prstGeom prst="rect">
            <a:avLst/>
          </a:prstGeom>
          <a:noFill/>
          <a:ln w="38100">
            <a:solidFill>
              <a:srgbClr val="3333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47463" y="3274406"/>
            <a:ext cx="356248" cy="1362738"/>
          </a:xfrm>
          <a:prstGeom prst="rect">
            <a:avLst/>
          </a:prstGeom>
          <a:noFill/>
          <a:ln w="38100"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43" y="4275455"/>
            <a:ext cx="2968991" cy="35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02" y="4275455"/>
            <a:ext cx="2401160" cy="36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Espace réservé du contenu 2"/>
          <p:cNvSpPr txBox="1">
            <a:spLocks/>
          </p:cNvSpPr>
          <p:nvPr/>
        </p:nvSpPr>
        <p:spPr>
          <a:xfrm>
            <a:off x="762469" y="3503620"/>
            <a:ext cx="3193995" cy="413053"/>
          </a:xfrm>
          <a:prstGeom prst="rect">
            <a:avLst/>
          </a:prstGeom>
        </p:spPr>
        <p:txBody>
          <a:bodyPr lIns="64794" tIns="32397" rIns="64794" bIns="32397"/>
          <a:lstStyle>
            <a:defPPr>
              <a:defRPr lang="fr-FR"/>
            </a:defPPr>
            <a:lvl1pPr indent="0" algn="just">
              <a:spcBef>
                <a:spcPct val="20000"/>
              </a:spcBef>
              <a:buClr>
                <a:srgbClr val="333366"/>
              </a:buClr>
              <a:buFont typeface="Webdings" panose="05030102010509060703" pitchFamily="18" charset="2"/>
              <a:buNone/>
              <a:defRPr sz="200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57437" lvl="1" indent="0" algn="just" defTabSz="4572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60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Code de lancement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9" y="4275455"/>
            <a:ext cx="2447905" cy="3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3659937" y="2568044"/>
            <a:ext cx="1719619" cy="220003"/>
          </a:xfrm>
          <a:prstGeom prst="rect">
            <a:avLst/>
          </a:prstGeom>
          <a:noFill/>
          <a:ln w="38100"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945158" y="1774751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marL="0" marR="0" lvl="0" indent="0" algn="ctr" defTabSz="647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995470" y="3501538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marL="0" marR="0" lvl="0" indent="0" algn="ctr" defTabSz="647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995470" y="3812942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marL="0" marR="0" lvl="0" indent="0" algn="ctr" defTabSz="647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262676" y="3246272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marL="0" marR="0" lvl="0" indent="0" algn="ctr" defTabSz="647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659937" y="2272505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marL="0" marR="0" lvl="0" indent="0" algn="ctr" defTabSz="647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62469" y="1535594"/>
            <a:ext cx="2316400" cy="532270"/>
          </a:xfrm>
          <a:prstGeom prst="rect">
            <a:avLst/>
          </a:prstGeom>
        </p:spPr>
        <p:txBody>
          <a:bodyPr lIns="64794" tIns="32397" rIns="64794" bIns="32397"/>
          <a:lstStyle>
            <a:defPPr>
              <a:defRPr lang="fr-FR"/>
            </a:defPPr>
            <a:lvl1pPr marL="342900" indent="-342900" algn="just">
              <a:spcBef>
                <a:spcPct val="20000"/>
              </a:spcBef>
              <a:buClr>
                <a:srgbClr val="333366"/>
              </a:buClr>
              <a:buFont typeface="Webdings" panose="05030102010509060703" pitchFamily="18" charset="2"/>
              <a:buChar char="ñ"/>
              <a:defRPr sz="200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57437" lvl="1" indent="0" algn="just" defTabSz="4572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60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Créateur de la demande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62469" y="1962919"/>
            <a:ext cx="1776140" cy="300849"/>
          </a:xfrm>
          <a:prstGeom prst="rect">
            <a:avLst/>
          </a:prstGeom>
        </p:spPr>
        <p:txBody>
          <a:bodyPr lIns="64794" tIns="32397" rIns="64794" bIns="32397"/>
          <a:lstStyle>
            <a:defPPr>
              <a:defRPr lang="fr-FR"/>
            </a:defPPr>
            <a:lvl1pPr indent="0" algn="just">
              <a:spcBef>
                <a:spcPct val="20000"/>
              </a:spcBef>
              <a:buClr>
                <a:srgbClr val="333366"/>
              </a:buClr>
              <a:buFont typeface="Webdings" panose="05030102010509060703" pitchFamily="18" charset="2"/>
              <a:buNone/>
              <a:defRPr sz="200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57437" lvl="1" indent="0" algn="just" defTabSz="457200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60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3366"/>
              </a:buClr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3336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Valideurs métiers 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01063" y="859504"/>
            <a:ext cx="250352" cy="366885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marL="0" marR="0" lvl="0" indent="0" algn="ctr" defTabSz="647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01062" y="1584191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marL="0" marR="0" lvl="0" indent="0" algn="ctr" defTabSz="647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01062" y="2024766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marL="0" marR="0" lvl="0" indent="0" algn="ctr" defTabSz="647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01061" y="2553207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marL="0" marR="0" lvl="0" indent="0" algn="ctr" defTabSz="647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01063" y="3561408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marL="0" marR="0" lvl="0" indent="0" algn="ctr" defTabSz="647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lIns="90000" rIns="36000"/>
          <a:lstStyle/>
          <a:p>
            <a:pPr algn="r"/>
            <a:r>
              <a:rPr lang="fr-FR" sz="1800" dirty="0" smtClean="0"/>
              <a:t>Validation </a:t>
            </a:r>
            <a:r>
              <a:rPr lang="fr-FR" sz="1800" dirty="0"/>
              <a:t>DA </a:t>
            </a:r>
            <a:r>
              <a:rPr lang="fr-FR" dirty="0"/>
              <a:t>–</a:t>
            </a:r>
            <a:r>
              <a:rPr lang="fr-FR" sz="1800" dirty="0"/>
              <a:t> </a:t>
            </a:r>
            <a:r>
              <a:rPr lang="fr-FR" sz="1800" dirty="0" smtClean="0"/>
              <a:t>Onglet Stratégie </a:t>
            </a:r>
            <a:r>
              <a:rPr lang="fr-FR" sz="1800" dirty="0"/>
              <a:t>de </a:t>
            </a:r>
            <a:r>
              <a:rPr lang="fr-FR" sz="1800" dirty="0" smtClean="0"/>
              <a:t>validation</a:t>
            </a:r>
            <a:endParaRPr lang="fr-FR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7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6" grpId="0" animBg="1"/>
      <p:bldP spid="77" grpId="0" animBg="1"/>
      <p:bldP spid="78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893" y="625263"/>
            <a:ext cx="8151366" cy="272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700853" y="3376699"/>
            <a:ext cx="4892822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500" dirty="0">
                <a:solidFill>
                  <a:srgbClr val="333366"/>
                </a:solidFill>
              </a:rPr>
              <a:t>Activer le lancement du circuit de validation.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3103" y="3376700"/>
            <a:ext cx="243000" cy="24300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fr-FR" sz="1400" b="1" kern="0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77089" y="2370220"/>
            <a:ext cx="243000" cy="243000"/>
          </a:xfrm>
          <a:prstGeom prst="wedgeRectCallout">
            <a:avLst>
              <a:gd name="adj1" fmla="val -82915"/>
              <a:gd name="adj2" fmla="val 26967"/>
            </a:avLst>
          </a:prstGeom>
          <a:solidFill>
            <a:srgbClr val="33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78896" y="2461703"/>
            <a:ext cx="217024" cy="151517"/>
          </a:xfrm>
          <a:prstGeom prst="rect">
            <a:avLst/>
          </a:prstGeom>
          <a:noFill/>
          <a:ln w="28575">
            <a:solidFill>
              <a:srgbClr val="33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941744" y="645794"/>
            <a:ext cx="243000" cy="24300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fr-FR" b="1" kern="0" dirty="0">
                <a:solidFill>
                  <a:prstClr val="white"/>
                </a:solidFill>
                <a:latin typeface="Segoe UI"/>
              </a:rPr>
              <a:t>3</a:t>
            </a:r>
            <a:endParaRPr lang="fr-FR" sz="1400" b="1" kern="0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95869" y="927913"/>
            <a:ext cx="193205" cy="248387"/>
          </a:xfrm>
          <a:prstGeom prst="rect">
            <a:avLst/>
          </a:prstGeom>
          <a:noFill/>
          <a:ln w="28575">
            <a:solidFill>
              <a:srgbClr val="33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00853" y="3729023"/>
            <a:ext cx="730171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500" dirty="0">
                <a:solidFill>
                  <a:srgbClr val="333366"/>
                </a:solidFill>
              </a:rPr>
              <a:t>Après activation, vous avez obtenu un message de confirmation.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9437" y="3708813"/>
            <a:ext cx="247093" cy="270689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fr-FR" sz="1400" b="1" kern="0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5836" y="3766795"/>
            <a:ext cx="2047376" cy="22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700853" y="4093802"/>
            <a:ext cx="7020718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500" dirty="0">
                <a:solidFill>
                  <a:srgbClr val="333366"/>
                </a:solidFill>
              </a:rPr>
              <a:t>Vous devez sauvegarder votre Lancement. Un message est envoyé au valideur suivant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9437" y="4073591"/>
            <a:ext cx="247093" cy="270689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fr-FR" sz="1400" b="1" kern="0" dirty="0">
                <a:solidFill>
                  <a:prstClr val="white"/>
                </a:solidFill>
                <a:latin typeface="Segoe UI"/>
              </a:rPr>
              <a:t>3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23" y="2265080"/>
            <a:ext cx="1981847" cy="9789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Rectangle 24"/>
          <p:cNvSpPr/>
          <p:nvPr/>
        </p:nvSpPr>
        <p:spPr>
          <a:xfrm>
            <a:off x="7438619" y="2304037"/>
            <a:ext cx="247093" cy="270689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fr-FR" sz="1400" b="1" kern="0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  <p:cxnSp>
        <p:nvCxnSpPr>
          <p:cNvPr id="26" name="Connecteur droit avec flèche 4"/>
          <p:cNvCxnSpPr>
            <a:stCxn id="31" idx="2"/>
            <a:endCxn id="24" idx="1"/>
          </p:cNvCxnSpPr>
          <p:nvPr/>
        </p:nvCxnSpPr>
        <p:spPr>
          <a:xfrm rot="16200000" flipH="1">
            <a:off x="5605539" y="2295089"/>
            <a:ext cx="141353" cy="77761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DA – Apposer un Témoin de </a:t>
            </a:r>
            <a:r>
              <a:rPr lang="fr-FR" dirty="0" smtClean="0"/>
              <a:t>Validation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contenu 2"/>
          <p:cNvSpPr txBox="1">
            <a:spLocks/>
          </p:cNvSpPr>
          <p:nvPr/>
        </p:nvSpPr>
        <p:spPr>
          <a:xfrm>
            <a:off x="6920541" y="1106966"/>
            <a:ext cx="2213519" cy="1159156"/>
          </a:xfrm>
          <a:prstGeom prst="rect">
            <a:avLst/>
          </a:prstGeom>
        </p:spPr>
        <p:txBody>
          <a:bodyPr lIns="64794" tIns="32397" rIns="64794" bIns="32397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3366"/>
              </a:buClr>
              <a:buNone/>
            </a:pPr>
            <a:r>
              <a:rPr lang="fr-FR" sz="16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Double-cliquez pour accéder à l’écran de validation d’un document d’achat</a:t>
            </a:r>
          </a:p>
          <a:p>
            <a:pPr marL="0" indent="0">
              <a:buClr>
                <a:srgbClr val="333366"/>
              </a:buClr>
              <a:buNone/>
            </a:pPr>
            <a:endParaRPr lang="fr-FR" sz="16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Clr>
                <a:srgbClr val="333366"/>
              </a:buClr>
              <a:buNone/>
            </a:pPr>
            <a:endParaRPr lang="fr-FR" sz="16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r="24306" b="65333"/>
          <a:stretch/>
        </p:blipFill>
        <p:spPr bwMode="auto">
          <a:xfrm>
            <a:off x="343564" y="1050538"/>
            <a:ext cx="6121874" cy="144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" t="8485" r="47582" b="60539"/>
          <a:stretch/>
        </p:blipFill>
        <p:spPr bwMode="auto">
          <a:xfrm>
            <a:off x="343564" y="2736604"/>
            <a:ext cx="4672665" cy="191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167987" y="4287057"/>
            <a:ext cx="148255" cy="162414"/>
          </a:xfrm>
          <a:prstGeom prst="rect">
            <a:avLst/>
          </a:prstGeom>
          <a:noFill/>
          <a:ln w="19050"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473856" y="3235697"/>
            <a:ext cx="458775" cy="158145"/>
          </a:xfrm>
          <a:prstGeom prst="rect">
            <a:avLst/>
          </a:prstGeom>
          <a:noFill/>
          <a:ln w="38100">
            <a:solidFill>
              <a:srgbClr val="F7964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642587" y="1514644"/>
            <a:ext cx="716568" cy="1082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072798" y="1973687"/>
            <a:ext cx="3392640" cy="143318"/>
          </a:xfrm>
          <a:prstGeom prst="rect">
            <a:avLst/>
          </a:prstGeom>
          <a:noFill/>
          <a:ln w="19050"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4551119" y="1963186"/>
            <a:ext cx="381435" cy="162414"/>
          </a:xfrm>
          <a:prstGeom prst="rect">
            <a:avLst/>
          </a:prstGeom>
          <a:noFill/>
          <a:ln w="38100">
            <a:solidFill>
              <a:srgbClr val="F7964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3072798" y="1669694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67987" y="4004058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646034" y="1165370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646034" y="3455751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909195" y="3393842"/>
            <a:ext cx="2235967" cy="1050312"/>
          </a:xfrm>
          <a:prstGeom prst="rect">
            <a:avLst/>
          </a:prstGeom>
          <a:noFill/>
        </p:spPr>
        <p:txBody>
          <a:bodyPr wrap="square" lIns="64794" tIns="32397" rIns="64794" bIns="32397" rtlCol="0">
            <a:spAutoFit/>
          </a:bodyPr>
          <a:lstStyle/>
          <a:p>
            <a:r>
              <a:rPr lang="fr-FR" sz="16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Dans l’écran de validation du document, apposer le  témoin de </a:t>
            </a:r>
            <a:r>
              <a:rPr lang="fr-FR" sz="1600" b="1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refus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DA - Apposer un Témoin de </a:t>
            </a:r>
            <a:r>
              <a:rPr lang="fr-FR" dirty="0" smtClean="0"/>
              <a:t>Refus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2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/>
          <p:cNvSpPr txBox="1">
            <a:spLocks/>
          </p:cNvSpPr>
          <p:nvPr/>
        </p:nvSpPr>
        <p:spPr>
          <a:xfrm>
            <a:off x="6684098" y="1529609"/>
            <a:ext cx="2417263" cy="557869"/>
          </a:xfrm>
          <a:prstGeom prst="rect">
            <a:avLst/>
          </a:prstGeom>
          <a:noFill/>
        </p:spPr>
        <p:txBody>
          <a:bodyPr wrap="square" lIns="64794" tIns="32397" rIns="64794" bIns="32397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Commentez le refus en ligne puis sauvegarder.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4" b="21598"/>
          <a:stretch/>
        </p:blipFill>
        <p:spPr bwMode="auto">
          <a:xfrm>
            <a:off x="4003289" y="1222791"/>
            <a:ext cx="1767746" cy="2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529281" y="925724"/>
            <a:ext cx="3360034" cy="1287387"/>
            <a:chOff x="493978" y="1678616"/>
            <a:chExt cx="4895383" cy="1712146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60"/>
            <a:stretch/>
          </p:blipFill>
          <p:spPr bwMode="auto">
            <a:xfrm>
              <a:off x="493978" y="1678616"/>
              <a:ext cx="4892025" cy="100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630"/>
            <a:stretch/>
          </p:blipFill>
          <p:spPr bwMode="auto">
            <a:xfrm>
              <a:off x="493978" y="2674471"/>
              <a:ext cx="4895383" cy="71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36"/>
          <p:cNvSpPr/>
          <p:nvPr/>
        </p:nvSpPr>
        <p:spPr>
          <a:xfrm>
            <a:off x="1701013" y="3758522"/>
            <a:ext cx="955093" cy="133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3573336" y="2003318"/>
            <a:ext cx="123546" cy="135345"/>
          </a:xfrm>
          <a:prstGeom prst="rect">
            <a:avLst/>
          </a:prstGeom>
          <a:noFill/>
          <a:ln w="19050"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41" y="2290937"/>
            <a:ext cx="4277711" cy="275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813488" y="3051798"/>
            <a:ext cx="2124995" cy="108276"/>
          </a:xfrm>
          <a:prstGeom prst="rect">
            <a:avLst/>
          </a:prstGeom>
          <a:noFill/>
          <a:ln w="19050"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879313" y="2672437"/>
            <a:ext cx="608092" cy="9400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6277129" y="1559243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2919" y="1038269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565491" y="1694400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13488" y="2766443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277129" y="3287256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6712114" y="3248240"/>
            <a:ext cx="2417263" cy="1296533"/>
          </a:xfrm>
          <a:prstGeom prst="rect">
            <a:avLst/>
          </a:prstGeom>
          <a:noFill/>
        </p:spPr>
        <p:txBody>
          <a:bodyPr wrap="square" lIns="64794" tIns="32397" rIns="64794" bIns="32397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A la sauvegarde du document, une notification de refus est adressée au créateur de la demande achat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DA - Apposer un Témoin de </a:t>
            </a:r>
            <a:r>
              <a:rPr lang="fr-FR" dirty="0" smtClean="0"/>
              <a:t>Refus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2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2" grpId="0" animBg="1"/>
      <p:bldP spid="53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4" r="40529" b="60551"/>
          <a:stretch/>
        </p:blipFill>
        <p:spPr bwMode="auto">
          <a:xfrm>
            <a:off x="787126" y="2458838"/>
            <a:ext cx="5459341" cy="194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00" r="81777" b="5000"/>
          <a:stretch/>
        </p:blipFill>
        <p:spPr bwMode="auto">
          <a:xfrm>
            <a:off x="3560153" y="4471027"/>
            <a:ext cx="1983700" cy="18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704181" y="4041507"/>
            <a:ext cx="138063" cy="162414"/>
          </a:xfrm>
          <a:prstGeom prst="rect">
            <a:avLst/>
          </a:prstGeom>
          <a:noFill/>
          <a:ln w="19050"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15"/>
          <a:stretch/>
        </p:blipFill>
        <p:spPr bwMode="auto">
          <a:xfrm>
            <a:off x="342585" y="720665"/>
            <a:ext cx="5903882" cy="15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328494" y="1790274"/>
            <a:ext cx="2917973" cy="114685"/>
          </a:xfrm>
          <a:prstGeom prst="rect">
            <a:avLst/>
          </a:prstGeom>
          <a:noFill/>
          <a:ln w="19050"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643523" y="1246269"/>
            <a:ext cx="790696" cy="13534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6463579" y="1953704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28494" y="1500551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6518646" y="1915642"/>
            <a:ext cx="2417263" cy="1127900"/>
          </a:xfrm>
          <a:prstGeom prst="rect">
            <a:avLst/>
          </a:prstGeom>
        </p:spPr>
        <p:txBody>
          <a:bodyPr lIns="64794" tIns="32397" rIns="64794" bIns="32397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r>
              <a:rPr lang="fr-FR" sz="13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Double cliquez sur la notification pour accéder à l’écran de levée d’un témoin de refus d’une demande.</a:t>
            </a:r>
          </a:p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endParaRPr lang="fr-FR" sz="13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endParaRPr lang="fr-FR" sz="13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648036" y="3760389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6495165" y="3515941"/>
            <a:ext cx="2417263" cy="780906"/>
          </a:xfrm>
          <a:prstGeom prst="rect">
            <a:avLst/>
          </a:prstGeom>
        </p:spPr>
        <p:txBody>
          <a:bodyPr lIns="64794" tIns="32397" rIns="64794" bIns="32397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r>
              <a:rPr lang="fr-FR" sz="13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Supprimez le témoin de refus et sauvegardez la saisie.</a:t>
            </a:r>
            <a:endParaRPr lang="fr-FR" sz="13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endParaRPr lang="fr-FR" sz="13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endParaRPr lang="fr-FR" sz="13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endParaRPr lang="fr-FR" sz="13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63578" y="3558035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DA – Lever un Témoin de Refus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92214" y="727883"/>
            <a:ext cx="2786853" cy="1065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4794" tIns="32397" rIns="64794" bIns="32397">
            <a:spAutoFit/>
          </a:bodyPr>
          <a:lstStyle/>
          <a:p>
            <a:pPr algn="ctr">
              <a:buClr>
                <a:srgbClr val="333366"/>
              </a:buClr>
            </a:pPr>
            <a:r>
              <a:rPr lang="fr-FR" sz="1300" dirty="0" smtClean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 vous pensez pouvoir réutiliser une DA refusée, vous pouvez réinitialiser le refus afin de pouvoir apporter les modifications nécessaires et relancer la DA</a:t>
            </a:r>
            <a:endParaRPr lang="fr-FR" sz="13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8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79" y="541783"/>
            <a:ext cx="9191840" cy="46017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27" tIns="32413" rIns="64827" bIns="32413" rtlCol="0" anchor="ctr"/>
          <a:lstStyle/>
          <a:p>
            <a:pPr lvl="1"/>
            <a:r>
              <a:rPr lang="fr-FR" dirty="0"/>
              <a:t>Découvrir ce qu’est l’ERP France</a:t>
            </a: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>
          <a:xfrm>
            <a:off x="5766212" y="1389109"/>
            <a:ext cx="3312856" cy="3024894"/>
          </a:xfrm>
          <a:prstGeom prst="rect">
            <a:avLst/>
          </a:prstGeom>
        </p:spPr>
        <p:txBody>
          <a:bodyPr lIns="64794" tIns="32397" rIns="64794" bIns="32397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r>
              <a:rPr lang="fr-FR" sz="13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Après rafraichissement manuel, la notification de refus disparait.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"/>
          <a:stretch/>
        </p:blipFill>
        <p:spPr bwMode="auto">
          <a:xfrm>
            <a:off x="97634" y="3199239"/>
            <a:ext cx="5600484" cy="152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4" b="23260"/>
          <a:stretch/>
        </p:blipFill>
        <p:spPr bwMode="auto">
          <a:xfrm>
            <a:off x="55320" y="1103495"/>
            <a:ext cx="5506183" cy="179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297697" y="1679929"/>
            <a:ext cx="172965" cy="162414"/>
          </a:xfrm>
          <a:prstGeom prst="rect">
            <a:avLst/>
          </a:prstGeom>
          <a:noFill/>
          <a:ln w="19050"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2741757" y="3800044"/>
            <a:ext cx="2676384" cy="815139"/>
          </a:xfrm>
          <a:prstGeom prst="rect">
            <a:avLst/>
          </a:prstGeom>
          <a:noFill/>
          <a:ln w="19050"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359263" y="1671034"/>
            <a:ext cx="864824" cy="13534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794" tIns="32397" rIns="64794" bIns="32397"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3284727" y="1389110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723886" y="1415983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28949" y="3500214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5764388" y="2635751"/>
            <a:ext cx="3312856" cy="864464"/>
          </a:xfrm>
          <a:prstGeom prst="rect">
            <a:avLst/>
          </a:prstGeom>
        </p:spPr>
        <p:txBody>
          <a:bodyPr lIns="64794" tIns="32397" rIns="64794" bIns="32397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r>
              <a:rPr lang="fr-FR" sz="1300" dirty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consultation de demande d’achat, un nouveau cycle de validation est alors proposé par le système.</a:t>
            </a:r>
            <a:endParaRPr lang="fr-FR" sz="11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endParaRPr lang="fr-FR" sz="10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endParaRPr lang="fr-FR" sz="13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endParaRPr lang="fr-FR" sz="13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333366"/>
              </a:buClr>
              <a:buFont typeface="Webdings" panose="05030102010509060703" pitchFamily="18" charset="2"/>
              <a:buChar char="ñ"/>
            </a:pPr>
            <a:endParaRPr lang="fr-FR" sz="1300" b="1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723885" y="2655099"/>
            <a:ext cx="250352" cy="245910"/>
          </a:xfrm>
          <a:prstGeom prst="wedgeRectCallout">
            <a:avLst/>
          </a:prstGeom>
          <a:solidFill>
            <a:srgbClr val="333366"/>
          </a:solidFill>
          <a:ln w="12700" cap="flat" cmpd="sng" algn="ctr">
            <a:solidFill>
              <a:srgbClr val="333366"/>
            </a:solidFill>
            <a:prstDash val="solid"/>
            <a:miter lim="800000"/>
          </a:ln>
          <a:effectLst/>
        </p:spPr>
        <p:txBody>
          <a:bodyPr lIns="64794" tIns="32397" rIns="64794" bIns="32397" rtlCol="0" anchor="ctr"/>
          <a:lstStyle/>
          <a:p>
            <a:pPr algn="ctr" defTabSz="647944">
              <a:defRPr/>
            </a:pPr>
            <a:r>
              <a:rPr lang="fr-FR" sz="1300" b="1" kern="0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DA – Lever un Témoin de Refus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06440" y="3613383"/>
            <a:ext cx="3272628" cy="6655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4794" tIns="32397" rIns="64794" bIns="32397">
            <a:spAutoFit/>
          </a:bodyPr>
          <a:lstStyle/>
          <a:p>
            <a:pPr algn="ctr">
              <a:buClr>
                <a:srgbClr val="333366"/>
              </a:buClr>
            </a:pPr>
            <a:r>
              <a:rPr lang="fr-FR" sz="1300" dirty="0" smtClean="0">
                <a:solidFill>
                  <a:srgbClr val="33336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Vous pouvez maintenant reprendre la DA pour la modifier et la relancer de le circuit de validation</a:t>
            </a:r>
            <a:endParaRPr lang="fr-FR" sz="1300" dirty="0">
              <a:solidFill>
                <a:srgbClr val="33336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3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7fcc416eb8d4fb1b22fa3cc8c045595dbc87"/>
  <p:tag name="ISPRING_RESOURCE_PATHS_HASH_PRESENTER" val="43c9451427ba15b6cf8b1b95558292c7785ae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3151ca5-813a-4613-bc05-47f967742d6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ccae8531-fe3a-46fe-922c-25f6608e63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93151ca5-813a-4613-bc05-47f967742d6d"/>
</p:tagLst>
</file>

<file path=ppt/theme/theme1.xml><?xml version="1.0" encoding="utf-8"?>
<a:theme xmlns:a="http://schemas.openxmlformats.org/drawingml/2006/main" name="Thales_global_4.3_VF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3" id="{72344226-B95F-3A49-8C7D-0EEDA1B0D97F}" vid="{491DDD7D-C24C-E84A-A743-68B6F377417D}"/>
    </a:ext>
  </a:extLst>
</a:theme>
</file>

<file path=ppt/theme/theme2.xml><?xml version="1.0" encoding="utf-8"?>
<a:theme xmlns:a="http://schemas.openxmlformats.org/drawingml/2006/main" name="1_Thales_global_4.3_VF">
  <a:themeElements>
    <a:clrScheme name="Thales NEW">
      <a:dk1>
        <a:srgbClr val="242A75"/>
      </a:dk1>
      <a:lt1>
        <a:srgbClr val="FFFFFF"/>
      </a:lt1>
      <a:dk2>
        <a:srgbClr val="242A75"/>
      </a:dk2>
      <a:lt2>
        <a:srgbClr val="309DB5"/>
      </a:lt2>
      <a:accent1>
        <a:srgbClr val="B42573"/>
      </a:accent1>
      <a:accent2>
        <a:srgbClr val="7D7EAB"/>
      </a:accent2>
      <a:accent3>
        <a:srgbClr val="69A3B9"/>
      </a:accent3>
      <a:accent4>
        <a:srgbClr val="253746"/>
      </a:accent4>
      <a:accent5>
        <a:srgbClr val="C3D600"/>
      </a:accent5>
      <a:accent6>
        <a:srgbClr val="E1CD00"/>
      </a:accent6>
      <a:hlink>
        <a:srgbClr val="242A75"/>
      </a:hlink>
      <a:folHlink>
        <a:srgbClr val="242A7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23" id="{72344226-B95F-3A49-8C7D-0EEDA1B0D97F}" vid="{491DDD7D-C24C-E84A-A743-68B6F377417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Thales_global_16.9_new_VA</Template>
  <TotalTime>15758</TotalTime>
  <Words>1775</Words>
  <Application>Microsoft Office PowerPoint</Application>
  <PresentationFormat>Affichage à l'écran (16:9)</PresentationFormat>
  <Paragraphs>342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Century Gothic</vt:lpstr>
      <vt:lpstr>Lucida Grande</vt:lpstr>
      <vt:lpstr>Open Sans Semibold</vt:lpstr>
      <vt:lpstr>Segoe UI</vt:lpstr>
      <vt:lpstr>Segoe UI Semibold</vt:lpstr>
      <vt:lpstr>Tahoma</vt:lpstr>
      <vt:lpstr>Times New Roman</vt:lpstr>
      <vt:lpstr>Webdings</vt:lpstr>
      <vt:lpstr>Wingdings</vt:lpstr>
      <vt:lpstr>Thales_global_4.3_VF</vt:lpstr>
      <vt:lpstr>1_Thales_global_4.3_VF</vt:lpstr>
      <vt:lpstr>Approbation DA</vt:lpstr>
      <vt:lpstr>Présentation PowerPoint</vt:lpstr>
      <vt:lpstr>Validation DA – Ouvrir le message dans l’espace de travail</vt:lpstr>
      <vt:lpstr>Validation DA – Onglet Stratégie de validation</vt:lpstr>
      <vt:lpstr>Validation DA – Apposer un Témoin de Validation</vt:lpstr>
      <vt:lpstr>Validation DA - Apposer un Témoin de Refus</vt:lpstr>
      <vt:lpstr>Validation DA - Apposer un Témoin de Refus</vt:lpstr>
      <vt:lpstr>Validation DA – Lever un Témoin de Refus </vt:lpstr>
      <vt:lpstr>Validation DA – Lever un Témoin de Refus </vt:lpstr>
      <vt:lpstr>Seuils et clés validation TSN </vt:lpstr>
      <vt:lpstr>Tableau rappel seuils de Validation DA - Attention pas encore définitif</vt:lpstr>
      <vt:lpstr>Codes clés pour valideurs DA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Marie MALAISE</cp:lastModifiedBy>
  <cp:revision>389</cp:revision>
  <dcterms:created xsi:type="dcterms:W3CDTF">2017-01-11T15:45:22Z</dcterms:created>
  <dcterms:modified xsi:type="dcterms:W3CDTF">2022-01-31T09:42:59Z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1136279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